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8" r:id="rId5"/>
    <p:sldId id="269" r:id="rId6"/>
    <p:sldId id="271" r:id="rId7"/>
    <p:sldId id="272" r:id="rId8"/>
    <p:sldId id="274" r:id="rId9"/>
    <p:sldId id="277" r:id="rId10"/>
    <p:sldId id="278" r:id="rId11"/>
    <p:sldId id="276" r:id="rId12"/>
    <p:sldId id="266" r:id="rId13"/>
    <p:sldId id="273" r:id="rId14"/>
    <p:sldId id="275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9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\Archiwum\pasy_18_19\DB_tax_2019_punkt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\Archiwum\pasy_18_19\Tax_pasy_vs_uprawa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\Archiwum\pasy_18_19\Tax_pasy_vs_upraw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\Archiwum\pasy_18_19\Tax_pasy_vs_upraw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\Archiwum\pasy_18_19\Tax_pasy_vs_upraw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\Archiwum\pasy_18_19\Tax_pasy_vs_upraw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\Archiwum\pasy_18_19\Tax_pasy_vs_upraw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575915447754967E-2"/>
          <c:y val="4.8732897749483431E-2"/>
          <c:w val="0.88285680370355712"/>
          <c:h val="0.691326296978835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Arkusz1!$C$19</c:f>
              <c:strCache>
                <c:ptCount val="1"/>
                <c:pt idx="0">
                  <c:v>Obserwowane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elete val="1"/>
          </c:dLbls>
          <c:cat>
            <c:multiLvlStrRef>
              <c:f>Arkusz1!$A$20:$B$23</c:f>
              <c:multiLvlStrCache>
                <c:ptCount val="4"/>
                <c:lvl>
                  <c:pt idx="0">
                    <c:v>Pasy - Marchew</c:v>
                  </c:pt>
                  <c:pt idx="1">
                    <c:v>Pasy - Żyto</c:v>
                  </c:pt>
                  <c:pt idx="2">
                    <c:v>Pasy - Marchew</c:v>
                  </c:pt>
                  <c:pt idx="3">
                    <c:v>Pasy - Żyto</c:v>
                  </c:pt>
                </c:lvl>
                <c:lvl>
                  <c:pt idx="0">
                    <c:v>Bieg</c:v>
                  </c:pt>
                  <c:pt idx="2">
                    <c:v>Paj-naz</c:v>
                  </c:pt>
                </c:lvl>
              </c:multiLvlStrCache>
            </c:multiLvlStrRef>
          </c:cat>
          <c:val>
            <c:numRef>
              <c:f>Arkusz1!$C$20:$C$23</c:f>
              <c:numCache>
                <c:formatCode>General</c:formatCode>
                <c:ptCount val="4"/>
                <c:pt idx="0">
                  <c:v>31</c:v>
                </c:pt>
                <c:pt idx="1">
                  <c:v>47</c:v>
                </c:pt>
                <c:pt idx="2">
                  <c:v>32</c:v>
                </c:pt>
                <c:pt idx="3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FF-46CF-9440-0DE2A3292DFA}"/>
            </c:ext>
          </c:extLst>
        </c:ser>
        <c:ser>
          <c:idx val="1"/>
          <c:order val="1"/>
          <c:tx>
            <c:strRef>
              <c:f>Arkusz1!$D$19</c:f>
              <c:strCache>
                <c:ptCount val="1"/>
                <c:pt idx="0">
                  <c:v>Obliczone (Chao2)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elete val="1"/>
          </c:dLbls>
          <c:errBars>
            <c:errBarType val="plus"/>
            <c:errValType val="cust"/>
            <c:noEndCap val="0"/>
            <c:plus>
              <c:numRef>
                <c:f>Arkusz1!$E$20:$E$25</c:f>
                <c:numCache>
                  <c:formatCode>General</c:formatCode>
                  <c:ptCount val="6"/>
                  <c:pt idx="0">
                    <c:v>1.8</c:v>
                  </c:pt>
                  <c:pt idx="1">
                    <c:v>5</c:v>
                  </c:pt>
                  <c:pt idx="2">
                    <c:v>16.899999999999999</c:v>
                  </c:pt>
                  <c:pt idx="3">
                    <c:v>11.8</c:v>
                  </c:pt>
                  <c:pt idx="4">
                    <c:v>2.7</c:v>
                  </c:pt>
                  <c:pt idx="5">
                    <c:v>0.2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25400">
                <a:solidFill>
                  <a:schemeClr val="accent6">
                    <a:lumMod val="50000"/>
                  </a:schemeClr>
                </a:solidFill>
                <a:round/>
              </a:ln>
              <a:effectLst/>
            </c:spPr>
          </c:errBars>
          <c:cat>
            <c:multiLvlStrRef>
              <c:f>Arkusz1!$A$20:$B$23</c:f>
              <c:multiLvlStrCache>
                <c:ptCount val="4"/>
                <c:lvl>
                  <c:pt idx="0">
                    <c:v>Pasy - Marchew</c:v>
                  </c:pt>
                  <c:pt idx="1">
                    <c:v>Pasy - Żyto</c:v>
                  </c:pt>
                  <c:pt idx="2">
                    <c:v>Pasy - Marchew</c:v>
                  </c:pt>
                  <c:pt idx="3">
                    <c:v>Pasy - Żyto</c:v>
                  </c:pt>
                </c:lvl>
                <c:lvl>
                  <c:pt idx="0">
                    <c:v>Bieg</c:v>
                  </c:pt>
                  <c:pt idx="2">
                    <c:v>Paj-naz</c:v>
                  </c:pt>
                </c:lvl>
              </c:multiLvlStrCache>
            </c:multiLvlStrRef>
          </c:cat>
          <c:val>
            <c:numRef>
              <c:f>Arkusz1!$D$20:$D$23</c:f>
              <c:numCache>
                <c:formatCode>General</c:formatCode>
                <c:ptCount val="4"/>
                <c:pt idx="0">
                  <c:v>32.299999999999997</c:v>
                </c:pt>
                <c:pt idx="1">
                  <c:v>52.2</c:v>
                </c:pt>
                <c:pt idx="2">
                  <c:v>57.3</c:v>
                </c:pt>
                <c:pt idx="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FF-46CF-9440-0DE2A3292D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313302511"/>
        <c:axId val="1313302927"/>
      </c:barChart>
      <c:catAx>
        <c:axId val="1313302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3302927"/>
        <c:crosses val="autoZero"/>
        <c:auto val="1"/>
        <c:lblAlgn val="ctr"/>
        <c:lblOffset val="100"/>
        <c:noMultiLvlLbl val="0"/>
      </c:catAx>
      <c:valAx>
        <c:axId val="1313302927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330251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381619383004261"/>
          <c:y val="4.9645390070921988E-2"/>
          <c:w val="0.38142382955899357"/>
          <c:h val="0.165798570391467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52623930084042E-2"/>
          <c:y val="8.9386406055396078E-2"/>
          <c:w val="0.91961552111690603"/>
          <c:h val="0.671299317845634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'Marchew i żyto vs pole'!$C$2</c:f>
              <c:strCache>
                <c:ptCount val="1"/>
                <c:pt idx="0">
                  <c:v>Marchew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'Marchew i żyto vs pole'!$F$3:$F$6</c:f>
                <c:numCache>
                  <c:formatCode>General</c:formatCode>
                  <c:ptCount val="4"/>
                  <c:pt idx="0">
                    <c:v>1.5087799999999998</c:v>
                  </c:pt>
                  <c:pt idx="1">
                    <c:v>1.1440320000000002</c:v>
                  </c:pt>
                  <c:pt idx="2">
                    <c:v>1.3056960000000002</c:v>
                  </c:pt>
                  <c:pt idx="3">
                    <c:v>0.92335600000000007</c:v>
                  </c:pt>
                </c:numCache>
              </c:numRef>
            </c:plus>
            <c:minus>
              <c:numRef>
                <c:f>'Marchew i żyto vs pole'!$G$3:$G$6</c:f>
                <c:numCache>
                  <c:formatCode>General</c:formatCode>
                  <c:ptCount val="4"/>
                  <c:pt idx="0">
                    <c:v>1.7838159999999998</c:v>
                  </c:pt>
                  <c:pt idx="1">
                    <c:v>1.3272949999999994</c:v>
                  </c:pt>
                  <c:pt idx="2">
                    <c:v>1.5809239999999996</c:v>
                  </c:pt>
                  <c:pt idx="3">
                    <c:v>1.1067830000000001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multiLvlStrRef>
              <c:f>'Marchew i żyto vs pole'!$A$3:$B$6</c:f>
              <c:multiLvlStrCache>
                <c:ptCount val="4"/>
                <c:lvl>
                  <c:pt idx="0">
                    <c:v>Pasy kwietne</c:v>
                  </c:pt>
                  <c:pt idx="1">
                    <c:v>Pole</c:v>
                  </c:pt>
                  <c:pt idx="2">
                    <c:v>Pasy kwietne</c:v>
                  </c:pt>
                  <c:pt idx="3">
                    <c:v>Pole</c:v>
                  </c:pt>
                </c:lvl>
                <c:lvl>
                  <c:pt idx="0">
                    <c:v>Bieg-gat</c:v>
                  </c:pt>
                  <c:pt idx="2">
                    <c:v>PajB-gat</c:v>
                  </c:pt>
                </c:lvl>
              </c:multiLvlStrCache>
            </c:multiLvlStrRef>
          </c:cat>
          <c:val>
            <c:numRef>
              <c:f>'Marchew i żyto vs pole'!$C$3:$C$6</c:f>
              <c:numCache>
                <c:formatCode>0.00</c:formatCode>
                <c:ptCount val="4"/>
                <c:pt idx="0">
                  <c:v>9.7857140000000005</c:v>
                </c:pt>
                <c:pt idx="1">
                  <c:v>8.2857140000000005</c:v>
                </c:pt>
                <c:pt idx="2">
                  <c:v>7.5</c:v>
                </c:pt>
                <c:pt idx="3">
                  <c:v>5.5714290000000002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3C-4715-965D-41B3D0E33E9A}"/>
            </c:ext>
          </c:extLst>
        </c:ser>
        <c:ser>
          <c:idx val="1"/>
          <c:order val="1"/>
          <c:tx>
            <c:strRef>
              <c:f>'Marchew i żyto vs pole'!$D$2</c:f>
              <c:strCache>
                <c:ptCount val="1"/>
                <c:pt idx="0">
                  <c:v>Żyto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'Marchew i żyto vs pole'!$J$3:$J$6</c:f>
                <c:numCache>
                  <c:formatCode>General</c:formatCode>
                  <c:ptCount val="4"/>
                  <c:pt idx="0">
                    <c:v>1.5324299999999997</c:v>
                  </c:pt>
                  <c:pt idx="1">
                    <c:v>0.87432199999999982</c:v>
                  </c:pt>
                  <c:pt idx="2">
                    <c:v>1.5615260000000006</c:v>
                  </c:pt>
                  <c:pt idx="3">
                    <c:v>1.0930029999999995</c:v>
                  </c:pt>
                </c:numCache>
              </c:numRef>
            </c:plus>
            <c:minus>
              <c:numRef>
                <c:f>'Marchew i żyto vs pole'!$K$3:$K$6</c:f>
                <c:numCache>
                  <c:formatCode>General</c:formatCode>
                  <c:ptCount val="4"/>
                  <c:pt idx="0">
                    <c:v>1.8074399999999997</c:v>
                  </c:pt>
                  <c:pt idx="1">
                    <c:v>1.1504379999999998</c:v>
                  </c:pt>
                  <c:pt idx="2">
                    <c:v>1.8365200000000002</c:v>
                  </c:pt>
                  <c:pt idx="3">
                    <c:v>1.3685510000000001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multiLvlStrRef>
              <c:f>'Marchew i żyto vs pole'!$A$3:$B$6</c:f>
              <c:multiLvlStrCache>
                <c:ptCount val="4"/>
                <c:lvl>
                  <c:pt idx="0">
                    <c:v>Pasy kwietne</c:v>
                  </c:pt>
                  <c:pt idx="1">
                    <c:v>Pole</c:v>
                  </c:pt>
                  <c:pt idx="2">
                    <c:v>Pasy kwietne</c:v>
                  </c:pt>
                  <c:pt idx="3">
                    <c:v>Pole</c:v>
                  </c:pt>
                </c:lvl>
                <c:lvl>
                  <c:pt idx="0">
                    <c:v>Bieg-gat</c:v>
                  </c:pt>
                  <c:pt idx="2">
                    <c:v>PajB-gat</c:v>
                  </c:pt>
                </c:lvl>
              </c:multiLvlStrCache>
            </c:multiLvlStrRef>
          </c:cat>
          <c:val>
            <c:numRef>
              <c:f>'Marchew i żyto vs pole'!$D$3:$D$6</c:f>
              <c:numCache>
                <c:formatCode>0.00</c:formatCode>
                <c:ptCount val="4"/>
                <c:pt idx="0">
                  <c:v>10.071429999999999</c:v>
                </c:pt>
                <c:pt idx="1">
                  <c:v>3.6428569999999998</c:v>
                </c:pt>
                <c:pt idx="2">
                  <c:v>10.428570000000001</c:v>
                </c:pt>
                <c:pt idx="3">
                  <c:v>5.4285709999999998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3C-4715-965D-41B3D0E33E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9712880"/>
        <c:axId val="559709968"/>
      </c:barChart>
      <c:catAx>
        <c:axId val="55971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9709968"/>
        <c:crosses val="autoZero"/>
        <c:auto val="1"/>
        <c:lblAlgn val="ctr"/>
        <c:lblOffset val="100"/>
        <c:noMultiLvlLbl val="0"/>
      </c:catAx>
      <c:valAx>
        <c:axId val="55970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971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54471916550143"/>
          <c:y val="1.3438136022470872E-2"/>
          <c:w val="0.27890298113289058"/>
          <c:h val="6.96027996500437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89011373578303E-2"/>
          <c:y val="8.4427059171575211E-2"/>
          <c:w val="0.93581358996792063"/>
          <c:h val="0.65195341518325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'Marchew i żyto vs pole'!$C$10</c:f>
              <c:strCache>
                <c:ptCount val="1"/>
                <c:pt idx="0">
                  <c:v>Marchew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'Marchew i żyto vs pole'!$F$11:$F$14</c:f>
                <c:numCache>
                  <c:formatCode>General</c:formatCode>
                  <c:ptCount val="4"/>
                  <c:pt idx="0">
                    <c:v>0.5595190000000001</c:v>
                  </c:pt>
                  <c:pt idx="1">
                    <c:v>0.45684600000000009</c:v>
                  </c:pt>
                  <c:pt idx="2">
                    <c:v>0.2807771</c:v>
                  </c:pt>
                  <c:pt idx="3">
                    <c:v>0.22925352000000002</c:v>
                  </c:pt>
                </c:numCache>
              </c:numRef>
            </c:plus>
            <c:minus>
              <c:numRef>
                <c:f>'Marchew i żyto vs pole'!$G$11:$G$14</c:f>
                <c:numCache>
                  <c:formatCode>General</c:formatCode>
                  <c:ptCount val="4"/>
                  <c:pt idx="0">
                    <c:v>0.5595199999999998</c:v>
                  </c:pt>
                  <c:pt idx="1">
                    <c:v>0.45684499999999995</c:v>
                  </c:pt>
                  <c:pt idx="2">
                    <c:v>0.28077710000000006</c:v>
                  </c:pt>
                  <c:pt idx="3">
                    <c:v>0.2292536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multiLvlStrRef>
              <c:f>'Marchew i żyto vs pole'!$A$11:$B$14</c:f>
              <c:multiLvlStrCache>
                <c:ptCount val="4"/>
                <c:lvl>
                  <c:pt idx="0">
                    <c:v>Pasy kwietne</c:v>
                  </c:pt>
                  <c:pt idx="1">
                    <c:v>Pole</c:v>
                  </c:pt>
                  <c:pt idx="2">
                    <c:v>Pasy kwietne</c:v>
                  </c:pt>
                  <c:pt idx="3">
                    <c:v>Pole</c:v>
                  </c:pt>
                </c:lvl>
                <c:lvl>
                  <c:pt idx="0">
                    <c:v>Bieg-zag</c:v>
                  </c:pt>
                  <c:pt idx="2">
                    <c:v>PajB-zag</c:v>
                  </c:pt>
                </c:lvl>
              </c:multiLvlStrCache>
            </c:multiLvlStrRef>
          </c:cat>
          <c:val>
            <c:numRef>
              <c:f>'Marchew i żyto vs pole'!$C$11:$C$14</c:f>
              <c:numCache>
                <c:formatCode>0.00</c:formatCode>
                <c:ptCount val="4"/>
                <c:pt idx="0">
                  <c:v>1.9060710000000001</c:v>
                </c:pt>
                <c:pt idx="1">
                  <c:v>1.0237890000000001</c:v>
                </c:pt>
                <c:pt idx="2">
                  <c:v>0.44051869999999999</c:v>
                </c:pt>
                <c:pt idx="3">
                  <c:v>0.29449920000000002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7B-447D-8CAC-DD5EC9B0FA35}"/>
            </c:ext>
          </c:extLst>
        </c:ser>
        <c:ser>
          <c:idx val="1"/>
          <c:order val="1"/>
          <c:tx>
            <c:strRef>
              <c:f>'Marchew i żyto vs pole'!$D$10</c:f>
              <c:strCache>
                <c:ptCount val="1"/>
                <c:pt idx="0">
                  <c:v>Żyto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'Marchew i żyto vs pole'!$J$11:$J$14</c:f>
                <c:numCache>
                  <c:formatCode>General</c:formatCode>
                  <c:ptCount val="4"/>
                  <c:pt idx="0">
                    <c:v>0.55951900000000032</c:v>
                  </c:pt>
                  <c:pt idx="1">
                    <c:v>0.55951949999999995</c:v>
                  </c:pt>
                  <c:pt idx="2">
                    <c:v>0.28077799999999997</c:v>
                  </c:pt>
                  <c:pt idx="3">
                    <c:v>0.2807771</c:v>
                  </c:pt>
                </c:numCache>
              </c:numRef>
            </c:plus>
            <c:minus>
              <c:numRef>
                <c:f>'Marchew i żyto vs pole'!$K$11:$K$14</c:f>
                <c:numCache>
                  <c:formatCode>General</c:formatCode>
                  <c:ptCount val="4"/>
                  <c:pt idx="0">
                    <c:v>0.55952000000000002</c:v>
                  </c:pt>
                  <c:pt idx="1">
                    <c:v>0.55951939999999989</c:v>
                  </c:pt>
                  <c:pt idx="2">
                    <c:v>0.28077700000000005</c:v>
                  </c:pt>
                  <c:pt idx="3">
                    <c:v>0.28077699999999994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multiLvlStrRef>
              <c:f>'Marchew i żyto vs pole'!$A$11:$B$14</c:f>
              <c:multiLvlStrCache>
                <c:ptCount val="4"/>
                <c:lvl>
                  <c:pt idx="0">
                    <c:v>Pasy kwietne</c:v>
                  </c:pt>
                  <c:pt idx="1">
                    <c:v>Pole</c:v>
                  </c:pt>
                  <c:pt idx="2">
                    <c:v>Pasy kwietne</c:v>
                  </c:pt>
                  <c:pt idx="3">
                    <c:v>Pole</c:v>
                  </c:pt>
                </c:lvl>
                <c:lvl>
                  <c:pt idx="0">
                    <c:v>Bieg-zag</c:v>
                  </c:pt>
                  <c:pt idx="2">
                    <c:v>PajB-zag</c:v>
                  </c:pt>
                </c:lvl>
              </c:multiLvlStrCache>
            </c:multiLvlStrRef>
          </c:cat>
          <c:val>
            <c:numRef>
              <c:f>'Marchew i żyto vs pole'!$D$11:$D$14</c:f>
              <c:numCache>
                <c:formatCode>0.00</c:formatCode>
                <c:ptCount val="4"/>
                <c:pt idx="0">
                  <c:v>3.0280610000000001</c:v>
                </c:pt>
                <c:pt idx="1">
                  <c:v>0.4183674</c:v>
                </c:pt>
                <c:pt idx="2">
                  <c:v>1.443878</c:v>
                </c:pt>
                <c:pt idx="3">
                  <c:v>0.88010200000000005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7B-447D-8CAC-DD5EC9B0FA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9712880"/>
        <c:axId val="559709968"/>
      </c:barChart>
      <c:catAx>
        <c:axId val="55971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9709968"/>
        <c:crosses val="autoZero"/>
        <c:auto val="1"/>
        <c:lblAlgn val="ctr"/>
        <c:lblOffset val="100"/>
        <c:noMultiLvlLbl val="0"/>
      </c:catAx>
      <c:valAx>
        <c:axId val="55970996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971288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853018372703414"/>
          <c:y val="0"/>
          <c:w val="0.26219877515310586"/>
          <c:h val="0.113015779330820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000">
                <a:solidFill>
                  <a:sysClr val="windowText" lastClr="000000"/>
                </a:solidFill>
              </a:rPr>
              <a:t>Motyle</a:t>
            </a:r>
          </a:p>
        </c:rich>
      </c:tx>
      <c:layout>
        <c:manualLayout>
          <c:xMode val="edge"/>
          <c:yMode val="edge"/>
          <c:x val="0.74474422079860747"/>
          <c:y val="9.78880139982502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6.3151793475677578E-2"/>
          <c:y val="9.7328675466851367E-2"/>
          <c:w val="0.915358586687542"/>
          <c:h val="0.753638313753706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Żyto!$C$1</c:f>
              <c:strCache>
                <c:ptCount val="1"/>
                <c:pt idx="0">
                  <c:v>Liczba gatunków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Żyto!$E$7:$E$9</c:f>
                <c:numCache>
                  <c:formatCode>General</c:formatCode>
                  <c:ptCount val="3"/>
                  <c:pt idx="0">
                    <c:v>1.3627740000000004</c:v>
                  </c:pt>
                  <c:pt idx="1">
                    <c:v>0.85100199999999981</c:v>
                  </c:pt>
                  <c:pt idx="2">
                    <c:v>0.38939050000000008</c:v>
                  </c:pt>
                </c:numCache>
              </c:numRef>
            </c:plus>
            <c:minus>
              <c:numRef>
                <c:f>Żyto!$F$7:$F$9</c:f>
                <c:numCache>
                  <c:formatCode>General</c:formatCode>
                  <c:ptCount val="3"/>
                  <c:pt idx="0">
                    <c:v>1.9168979999999998</c:v>
                  </c:pt>
                  <c:pt idx="1">
                    <c:v>1.411594</c:v>
                  </c:pt>
                  <c:pt idx="2">
                    <c:v>0.67060459999999988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Żyto!$B$7:$B$9</c:f>
              <c:strCache>
                <c:ptCount val="3"/>
                <c:pt idx="0">
                  <c:v>Pas kwietny A</c:v>
                </c:pt>
                <c:pt idx="1">
                  <c:v>Pas kwietny B</c:v>
                </c:pt>
                <c:pt idx="2">
                  <c:v>Pole</c:v>
                </c:pt>
              </c:strCache>
            </c:strRef>
          </c:cat>
          <c:val>
            <c:numRef>
              <c:f>Żyto!$C$7:$C$9</c:f>
              <c:numCache>
                <c:formatCode>0.00</c:formatCode>
                <c:ptCount val="3"/>
                <c:pt idx="0">
                  <c:v>4.7142860000000004</c:v>
                </c:pt>
                <c:pt idx="1">
                  <c:v>2.1428569999999998</c:v>
                </c:pt>
                <c:pt idx="2">
                  <c:v>0.92857140000000005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E5-4373-8C57-3391725C9289}"/>
            </c:ext>
          </c:extLst>
        </c:ser>
        <c:ser>
          <c:idx val="1"/>
          <c:order val="1"/>
          <c:tx>
            <c:strRef>
              <c:f>Żyto!$D$1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Żyto!$G$7:$G$9</c:f>
                <c:numCache>
                  <c:formatCode>General</c:formatCode>
                  <c:ptCount val="3"/>
                  <c:pt idx="0">
                    <c:v>0.92947400000000036</c:v>
                  </c:pt>
                  <c:pt idx="1">
                    <c:v>0.92947399999999991</c:v>
                  </c:pt>
                  <c:pt idx="2">
                    <c:v>0.65723730000000002</c:v>
                  </c:pt>
                </c:numCache>
              </c:numRef>
            </c:plus>
            <c:minus>
              <c:numRef>
                <c:f>Żyto!$H$7:$H$9</c:f>
                <c:numCache>
                  <c:formatCode>General</c:formatCode>
                  <c:ptCount val="3"/>
                  <c:pt idx="0">
                    <c:v>0.92947399999999991</c:v>
                  </c:pt>
                  <c:pt idx="1">
                    <c:v>0.92947399999999991</c:v>
                  </c:pt>
                  <c:pt idx="2">
                    <c:v>0.65723710000000013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Żyto!$B$7:$B$9</c:f>
              <c:strCache>
                <c:ptCount val="3"/>
                <c:pt idx="0">
                  <c:v>Pas kwietny A</c:v>
                </c:pt>
                <c:pt idx="1">
                  <c:v>Pas kwietny B</c:v>
                </c:pt>
                <c:pt idx="2">
                  <c:v>Pole</c:v>
                </c:pt>
              </c:strCache>
            </c:strRef>
          </c:cat>
          <c:val>
            <c:numRef>
              <c:f>Żyto!$D$7:$D$9</c:f>
              <c:numCache>
                <c:formatCode>0.00</c:formatCode>
                <c:ptCount val="3"/>
                <c:pt idx="0">
                  <c:v>4.7142860000000004</c:v>
                </c:pt>
                <c:pt idx="1">
                  <c:v>2.5</c:v>
                </c:pt>
                <c:pt idx="2">
                  <c:v>0.35714289999999999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E5-4373-8C57-3391725C92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9300800"/>
        <c:axId val="669302048"/>
      </c:barChart>
      <c:catAx>
        <c:axId val="66930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2048"/>
        <c:crosses val="autoZero"/>
        <c:auto val="1"/>
        <c:lblAlgn val="ctr"/>
        <c:lblOffset val="100"/>
        <c:noMultiLvlLbl val="0"/>
      </c:catAx>
      <c:valAx>
        <c:axId val="6693020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6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000">
                <a:solidFill>
                  <a:sysClr val="windowText" lastClr="000000"/>
                </a:solidFill>
              </a:rPr>
              <a:t>Pająki</a:t>
            </a:r>
            <a:r>
              <a:rPr lang="pl-PL" sz="2000" baseline="0">
                <a:solidFill>
                  <a:sysClr val="windowText" lastClr="000000"/>
                </a:solidFill>
              </a:rPr>
              <a:t> naroślinne</a:t>
            </a:r>
            <a:endParaRPr lang="pl-PL" sz="200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57871181520862403"/>
          <c:y val="0.119241294838145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6.3151793475677578E-2"/>
          <c:y val="0.11867921848418661"/>
          <c:w val="0.915358586687542"/>
          <c:h val="0.732334944772971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Żyto!$C$1</c:f>
              <c:strCache>
                <c:ptCount val="1"/>
                <c:pt idx="0">
                  <c:v>Liczba gatunków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Żyto!$E$2:$E$4</c:f>
                <c:numCache>
                  <c:formatCode>General</c:formatCode>
                  <c:ptCount val="3"/>
                  <c:pt idx="0">
                    <c:v>1.5007650000000003</c:v>
                  </c:pt>
                  <c:pt idx="1">
                    <c:v>1.3386250000000004</c:v>
                  </c:pt>
                  <c:pt idx="2">
                    <c:v>0.69328499999999971</c:v>
                  </c:pt>
                </c:numCache>
              </c:numRef>
            </c:plus>
            <c:minus>
              <c:numRef>
                <c:f>Żyto!$F$2:$F$4</c:f>
                <c:numCache>
                  <c:formatCode>General</c:formatCode>
                  <c:ptCount val="3"/>
                  <c:pt idx="0">
                    <c:v>2.0540639999999994</c:v>
                  </c:pt>
                  <c:pt idx="1">
                    <c:v>1.8929159999999996</c:v>
                  </c:pt>
                  <c:pt idx="2">
                    <c:v>0.97026900000000005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Żyto!$B$2:$B$4</c:f>
              <c:strCache>
                <c:ptCount val="3"/>
                <c:pt idx="0">
                  <c:v>Pas kwietny A</c:v>
                </c:pt>
                <c:pt idx="1">
                  <c:v>Pas kwietny B</c:v>
                </c:pt>
                <c:pt idx="2">
                  <c:v>Pole</c:v>
                </c:pt>
              </c:strCache>
            </c:strRef>
          </c:cat>
          <c:val>
            <c:numRef>
              <c:f>Żyto!$C$2:$C$4</c:f>
              <c:numCache>
                <c:formatCode>0.00</c:formatCode>
                <c:ptCount val="3"/>
                <c:pt idx="0">
                  <c:v>5.5714290000000002</c:v>
                </c:pt>
                <c:pt idx="1">
                  <c:v>4.5714290000000002</c:v>
                </c:pt>
                <c:pt idx="2">
                  <c:v>2.4285709999999998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46-41D4-8EB6-C0411CC5111A}"/>
            </c:ext>
          </c:extLst>
        </c:ser>
        <c:ser>
          <c:idx val="1"/>
          <c:order val="1"/>
          <c:tx>
            <c:strRef>
              <c:f>Żyto!$D$1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Żyto!$G$2:$G$4</c:f>
                <c:numCache>
                  <c:formatCode>General</c:formatCode>
                  <c:ptCount val="3"/>
                  <c:pt idx="0">
                    <c:v>0.75878600000000018</c:v>
                  </c:pt>
                  <c:pt idx="1">
                    <c:v>0.75878499999999982</c:v>
                  </c:pt>
                  <c:pt idx="2">
                    <c:v>0.53654259999999998</c:v>
                  </c:pt>
                </c:numCache>
              </c:numRef>
            </c:plus>
            <c:minus>
              <c:numRef>
                <c:f>Żyto!$H$2:$H$4</c:f>
                <c:numCache>
                  <c:formatCode>General</c:formatCode>
                  <c:ptCount val="3"/>
                  <c:pt idx="0">
                    <c:v>0.75878500000000004</c:v>
                  </c:pt>
                  <c:pt idx="1">
                    <c:v>0.75878500000000004</c:v>
                  </c:pt>
                  <c:pt idx="2">
                    <c:v>0.53654200000000007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Żyto!$B$2:$B$4</c:f>
              <c:strCache>
                <c:ptCount val="3"/>
                <c:pt idx="0">
                  <c:v>Pas kwietny A</c:v>
                </c:pt>
                <c:pt idx="1">
                  <c:v>Pas kwietny B</c:v>
                </c:pt>
                <c:pt idx="2">
                  <c:v>Pole</c:v>
                </c:pt>
              </c:strCache>
            </c:strRef>
          </c:cat>
          <c:val>
            <c:numRef>
              <c:f>Żyto!$D$2:$D$4</c:f>
              <c:numCache>
                <c:formatCode>0.00</c:formatCode>
                <c:ptCount val="3"/>
                <c:pt idx="0">
                  <c:v>2.8095240000000001</c:v>
                </c:pt>
                <c:pt idx="1">
                  <c:v>1.9523809999999999</c:v>
                </c:pt>
                <c:pt idx="2">
                  <c:v>1.214286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46-41D4-8EB6-C0411CC51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9300800"/>
        <c:axId val="669302048"/>
      </c:barChart>
      <c:catAx>
        <c:axId val="66930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2048"/>
        <c:crosses val="autoZero"/>
        <c:auto val="1"/>
        <c:lblAlgn val="ctr"/>
        <c:lblOffset val="100"/>
        <c:noMultiLvlLbl val="0"/>
      </c:catAx>
      <c:valAx>
        <c:axId val="669302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6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000">
                <a:solidFill>
                  <a:sysClr val="windowText" lastClr="000000"/>
                </a:solidFill>
              </a:rPr>
              <a:t>Owady zapylające</a:t>
            </a:r>
          </a:p>
        </c:rich>
      </c:tx>
      <c:layout>
        <c:manualLayout>
          <c:xMode val="edge"/>
          <c:yMode val="edge"/>
          <c:x val="0.55478510675005588"/>
          <c:y val="5.67529560477181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6.3151793475677578E-2"/>
          <c:y val="5.1826961741202965E-2"/>
          <c:w val="0.91442291853460733"/>
          <c:h val="0.799187302144334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Żyto!$C$1</c:f>
              <c:strCache>
                <c:ptCount val="1"/>
                <c:pt idx="0">
                  <c:v>Liczba gatunków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Żyto!$D$12:$D$14</c:f>
                <c:numCache>
                  <c:formatCode>General</c:formatCode>
                  <c:ptCount val="3"/>
                  <c:pt idx="0">
                    <c:v>0.62705600000000006</c:v>
                  </c:pt>
                  <c:pt idx="1">
                    <c:v>0.62705499999999992</c:v>
                  </c:pt>
                  <c:pt idx="2">
                    <c:v>0.44339530000000005</c:v>
                  </c:pt>
                </c:numCache>
              </c:numRef>
            </c:plus>
            <c:minus>
              <c:numRef>
                <c:f>Żyto!$E$12:$E$14</c:f>
                <c:numCache>
                  <c:formatCode>General</c:formatCode>
                  <c:ptCount val="3"/>
                  <c:pt idx="0">
                    <c:v>0.62705599999999984</c:v>
                  </c:pt>
                  <c:pt idx="1">
                    <c:v>0.62705600000000006</c:v>
                  </c:pt>
                  <c:pt idx="2">
                    <c:v>0.44339519999999999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Żyto!$B$12:$B$14</c:f>
              <c:strCache>
                <c:ptCount val="3"/>
                <c:pt idx="0">
                  <c:v>Pas kwietny A</c:v>
                </c:pt>
                <c:pt idx="1">
                  <c:v>Pas kwietny B</c:v>
                </c:pt>
                <c:pt idx="2">
                  <c:v>Pole</c:v>
                </c:pt>
              </c:strCache>
            </c:strRef>
          </c:cat>
          <c:val>
            <c:numRef>
              <c:f>Żyto!$C$12:$C$14</c:f>
              <c:numCache>
                <c:formatCode>0.00</c:formatCode>
                <c:ptCount val="3"/>
                <c:pt idx="0">
                  <c:v>1.857143</c:v>
                </c:pt>
                <c:pt idx="1">
                  <c:v>2.2380949999999999</c:v>
                </c:pt>
                <c:pt idx="2">
                  <c:v>0.76190480000000005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E1-4F76-A77B-333C5141DA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9300800"/>
        <c:axId val="669302048"/>
      </c:barChart>
      <c:catAx>
        <c:axId val="66930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2048"/>
        <c:crosses val="autoZero"/>
        <c:auto val="1"/>
        <c:lblAlgn val="ctr"/>
        <c:lblOffset val="100"/>
        <c:noMultiLvlLbl val="0"/>
      </c:catAx>
      <c:valAx>
        <c:axId val="6693020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6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08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20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000" dirty="0">
                <a:solidFill>
                  <a:sysClr val="windowText" lastClr="000000"/>
                </a:solidFill>
              </a:rPr>
              <a:t>Owady drapieżne</a:t>
            </a:r>
            <a:r>
              <a:rPr lang="pl-PL" sz="2000" baseline="0" dirty="0">
                <a:solidFill>
                  <a:sysClr val="windowText" lastClr="000000"/>
                </a:solidFill>
              </a:rPr>
              <a:t> </a:t>
            </a:r>
            <a:endParaRPr lang="pl-PL" sz="2000" baseline="0" dirty="0" smtClean="0">
              <a:solidFill>
                <a:sysClr val="windowText" lastClr="000000"/>
              </a:solidFill>
            </a:endParaRPr>
          </a:p>
          <a:p>
            <a:pPr algn="r">
              <a:defRPr sz="2000">
                <a:solidFill>
                  <a:sysClr val="windowText" lastClr="000000"/>
                </a:solidFill>
              </a:defRPr>
            </a:pPr>
            <a:r>
              <a:rPr lang="pl-PL" sz="2000" baseline="0" dirty="0" smtClean="0">
                <a:solidFill>
                  <a:sysClr val="windowText" lastClr="000000"/>
                </a:solidFill>
              </a:rPr>
              <a:t>(</a:t>
            </a:r>
            <a:r>
              <a:rPr lang="pl-PL" sz="2000" baseline="0" dirty="0" err="1">
                <a:solidFill>
                  <a:sysClr val="windowText" lastClr="000000"/>
                </a:solidFill>
              </a:rPr>
              <a:t>naroślinne</a:t>
            </a:r>
            <a:r>
              <a:rPr lang="pl-PL" sz="2000" baseline="0" dirty="0">
                <a:solidFill>
                  <a:sysClr val="windowText" lastClr="000000"/>
                </a:solidFill>
              </a:rPr>
              <a:t>)</a:t>
            </a:r>
            <a:endParaRPr lang="pl-PL" sz="2000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5771667609675446"/>
          <c:y val="4.6893311930618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r">
            <a:defRPr sz="20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6.3151793475677578E-2"/>
          <c:y val="4.0523698599822314E-2"/>
          <c:w val="0.915358586687542"/>
          <c:h val="0.81049046465733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Żyto!$C$1</c:f>
              <c:strCache>
                <c:ptCount val="1"/>
                <c:pt idx="0">
                  <c:v>Liczba gatunków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Żyto!$D$17:$D$19</c:f>
                <c:numCache>
                  <c:formatCode>General</c:formatCode>
                  <c:ptCount val="3"/>
                  <c:pt idx="0">
                    <c:v>1.3688860000000003</c:v>
                  </c:pt>
                  <c:pt idx="1">
                    <c:v>1.368887</c:v>
                  </c:pt>
                  <c:pt idx="2">
                    <c:v>0.96794839999999993</c:v>
                  </c:pt>
                </c:numCache>
              </c:numRef>
            </c:plus>
            <c:minus>
              <c:numRef>
                <c:f>Żyto!$E$17:$E$19</c:f>
                <c:numCache>
                  <c:formatCode>General</c:formatCode>
                  <c:ptCount val="3"/>
                  <c:pt idx="0">
                    <c:v>1.3688859999999998</c:v>
                  </c:pt>
                  <c:pt idx="1">
                    <c:v>1.3688859999999998</c:v>
                  </c:pt>
                  <c:pt idx="2">
                    <c:v>0.96794900000000017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Żyto!$B$17:$B$19</c:f>
              <c:strCache>
                <c:ptCount val="3"/>
                <c:pt idx="0">
                  <c:v>Pas kwietny A</c:v>
                </c:pt>
                <c:pt idx="1">
                  <c:v>Pas kwietny B</c:v>
                </c:pt>
                <c:pt idx="2">
                  <c:v>Pole</c:v>
                </c:pt>
              </c:strCache>
            </c:strRef>
          </c:cat>
          <c:val>
            <c:numRef>
              <c:f>Żyto!$C$17:$C$19</c:f>
              <c:numCache>
                <c:formatCode>0.00</c:formatCode>
                <c:ptCount val="3"/>
                <c:pt idx="0">
                  <c:v>5.1904760000000003</c:v>
                </c:pt>
                <c:pt idx="1">
                  <c:v>5.6190480000000003</c:v>
                </c:pt>
                <c:pt idx="2">
                  <c:v>1.880952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4E-4692-BB2C-DDEED101D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9300800"/>
        <c:axId val="669302048"/>
      </c:barChart>
      <c:catAx>
        <c:axId val="66930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2048"/>
        <c:crosses val="autoZero"/>
        <c:auto val="1"/>
        <c:lblAlgn val="ctr"/>
        <c:lblOffset val="100"/>
        <c:noMultiLvlLbl val="0"/>
      </c:catAx>
      <c:valAx>
        <c:axId val="6693020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6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6930080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0.22603</cdr:x>
      <cdr:y>0.1006</cdr:y>
    </cdr:from>
    <cdr:to>
      <cdr:x>0.3527</cdr:x>
      <cdr:y>0.17816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1873071" y="571537"/>
          <a:ext cx="1049688" cy="440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2000" dirty="0" smtClean="0"/>
            <a:t>P&lt;0,001</a:t>
          </a:r>
          <a:endParaRPr lang="pl-PL" sz="2000" dirty="0"/>
        </a:p>
      </cdr:txBody>
    </cdr:sp>
  </cdr:relSizeAnchor>
  <cdr:relSizeAnchor xmlns:cdr="http://schemas.openxmlformats.org/drawingml/2006/chartDrawing">
    <cdr:from>
      <cdr:x>0.69402</cdr:x>
      <cdr:y>0.09969</cdr:y>
    </cdr:from>
    <cdr:to>
      <cdr:x>0.82069</cdr:x>
      <cdr:y>0.17725</cdr:y>
    </cdr:to>
    <cdr:sp macro="" textlink="">
      <cdr:nvSpPr>
        <cdr:cNvPr id="5" name="pole tekstowe 1"/>
        <cdr:cNvSpPr txBox="1"/>
      </cdr:nvSpPr>
      <cdr:spPr>
        <a:xfrm xmlns:a="http://schemas.openxmlformats.org/drawingml/2006/main">
          <a:off x="5751161" y="566353"/>
          <a:ext cx="1049688" cy="440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2000" dirty="0" smtClean="0"/>
            <a:t>P&lt;0,001</a:t>
          </a:r>
          <a:endParaRPr lang="pl-PL" sz="20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350308-E883-4BCA-A687-8CE6E0448F2C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4ED35-9DF8-4C42-A8B7-B95B9E6A169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679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82B3DF-7EF2-4405-914D-F2FC1A7BB8B3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3EA99F-1274-4A15-B63A-9B6F09DC78E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46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67FE4D-9882-48BC-B6B9-99CCFFED4785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113BFE-6B70-436A-9F16-4F2602B370C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522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0D6A07-579F-4AB8-94D9-71AC870D08EB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0B193D-C2D5-4E44-AC28-E1F347E8A69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3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3EF470-B151-4D9B-ADD3-D3E9B729D752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35F176-2D6D-417A-A14C-7C234F08EF8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60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2F2F0-7093-42E4-9C62-B3101E195039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5DEC85-072F-4709-A298-02CBC625CAD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772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CDAF3B-B1CA-4A46-8EC0-7842E36ED83F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C27067-B6E2-47CE-9DF1-4BCCDC0B07D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03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1814BB-F1F3-43CB-9A8F-513F872C8CFB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E4B5F7-263B-4BE8-BC84-0A4B040F174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25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2DEEDB-43E8-4189-A204-DE436D3D078B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D605EA-2A47-4FDD-8691-70067AE9273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315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B4396E-FDB6-42AF-9C7B-D814687EFEC0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6E7C51-DC29-4C54-8674-1A1C53D0293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91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09C47F-C480-4233-B2C3-E95BA773F5AC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DB5F3C-FAF5-4634-BB6F-9963F42C2F23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95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E54DB4B-7A66-4B63-9097-56ED2AFEB23A}" type="datetime1">
              <a:rPr lang="pl-PL"/>
              <a:pPr lvl="0"/>
              <a:t>29.10.2020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5920490-91F9-4DE2-A578-318066CA0B3A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15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emf"/><Relationship Id="rId7" Type="http://schemas.openxmlformats.org/officeDocument/2006/relationships/image" Target="../media/image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3"/>
          <p:cNvSpPr txBox="1"/>
          <p:nvPr/>
        </p:nvSpPr>
        <p:spPr>
          <a:xfrm>
            <a:off x="180974" y="1934303"/>
            <a:ext cx="8829675" cy="22159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36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Podsumowanie</a:t>
            </a:r>
            <a:r>
              <a:rPr lang="pl-PL" sz="36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badań nad pasami kwietnymi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3600" kern="0" dirty="0" smtClean="0">
                <a:solidFill>
                  <a:srgbClr val="000000"/>
                </a:solidFill>
                <a:latin typeface="Calibri"/>
              </a:rPr>
              <a:t>w latach 2018-2019</a:t>
            </a:r>
            <a:endParaRPr lang="pl-PL" sz="2800" b="0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Krzysztof </a:t>
            </a: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Kujawa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3" name="Grupa 6"/>
          <p:cNvGrpSpPr/>
          <p:nvPr/>
        </p:nvGrpSpPr>
        <p:grpSpPr>
          <a:xfrm>
            <a:off x="1676095" y="4835941"/>
            <a:ext cx="5839432" cy="922583"/>
            <a:chOff x="2059283" y="4635916"/>
            <a:chExt cx="5839432" cy="922583"/>
          </a:xfrm>
        </p:grpSpPr>
        <p:pic>
          <p:nvPicPr>
            <p:cNvPr id="4" name="Obraz 4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059283" y="4635916"/>
              <a:ext cx="923928" cy="92258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pole tekstowe 5"/>
            <p:cNvSpPr txBox="1"/>
            <p:nvPr/>
          </p:nvSpPr>
          <p:spPr>
            <a:xfrm>
              <a:off x="2983202" y="4912549"/>
              <a:ext cx="4915513" cy="4001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2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Instytut Środowiska Rolniczego i Leśnego PAN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95663"/>
              </p:ext>
            </p:extLst>
          </p:nvPr>
        </p:nvGraphicFramePr>
        <p:xfrm>
          <a:off x="647700" y="1397000"/>
          <a:ext cx="8077200" cy="456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val="301133558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1383668357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985735671"/>
                    </a:ext>
                  </a:extLst>
                </a:gridCol>
              </a:tblGrid>
              <a:tr h="78365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Takson/grupa</a:t>
                      </a:r>
                      <a:r>
                        <a:rPr lang="pl-PL" sz="2000" baseline="0" dirty="0" smtClean="0"/>
                        <a:t> funkcjonalna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Pasy</a:t>
                      </a:r>
                      <a:r>
                        <a:rPr lang="pl-PL" sz="2000" baseline="0" dirty="0" smtClean="0"/>
                        <a:t> na polu marchwi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Pasy</a:t>
                      </a:r>
                      <a:r>
                        <a:rPr lang="pl-PL" sz="2000" baseline="0" dirty="0" smtClean="0"/>
                        <a:t> na polu żyta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454140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Biegaczowate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0/</a:t>
                      </a: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0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44438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Pająki</a:t>
                      </a:r>
                      <a:r>
                        <a:rPr lang="pl-PL" sz="2000" baseline="0" dirty="0" smtClean="0"/>
                        <a:t> naziemne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</a:t>
                      </a:r>
                      <a:endParaRPr lang="pl-PL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</a:t>
                      </a:r>
                      <a:endParaRPr lang="pl-PL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758594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Pająki</a:t>
                      </a:r>
                      <a:r>
                        <a:rPr lang="pl-PL" sz="2000" baseline="0" dirty="0" smtClean="0"/>
                        <a:t> </a:t>
                      </a:r>
                      <a:r>
                        <a:rPr lang="pl-PL" sz="2000" baseline="0" dirty="0" err="1" smtClean="0"/>
                        <a:t>naroślinne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B.d.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/>
                        <a:t>0/</a:t>
                      </a: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796842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Motyle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</a:t>
                      </a:r>
                      <a:endParaRPr lang="pl-PL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0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799422"/>
                  </a:ext>
                </a:extLst>
              </a:tr>
              <a:tr h="783656">
                <a:tc>
                  <a:txBody>
                    <a:bodyPr/>
                    <a:lstStyle/>
                    <a:p>
                      <a:r>
                        <a:rPr lang="pl-PL" sz="2000" dirty="0" err="1" smtClean="0"/>
                        <a:t>Naroślinne</a:t>
                      </a:r>
                      <a:r>
                        <a:rPr lang="pl-PL" sz="2000" baseline="0" dirty="0" smtClean="0"/>
                        <a:t> owady drapieżne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0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0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35602"/>
                  </a:ext>
                </a:extLst>
              </a:tr>
              <a:tr h="783656">
                <a:tc>
                  <a:txBody>
                    <a:bodyPr/>
                    <a:lstStyle/>
                    <a:p>
                      <a:r>
                        <a:rPr lang="pl-PL" sz="2000" dirty="0" err="1" smtClean="0"/>
                        <a:t>Naroślinne</a:t>
                      </a:r>
                      <a:r>
                        <a:rPr lang="pl-PL" sz="2000" baseline="0" dirty="0" smtClean="0"/>
                        <a:t> owady - </a:t>
                      </a:r>
                      <a:r>
                        <a:rPr lang="pl-PL" sz="2000" baseline="0" dirty="0" err="1" smtClean="0"/>
                        <a:t>parazytoidy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0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B.d.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220088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Owady zapylające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B.d.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</a:t>
                      </a:r>
                      <a:endParaRPr lang="pl-PL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353813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149291" y="100305"/>
            <a:ext cx="8845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Wpływ </a:t>
            </a:r>
            <a:r>
              <a:rPr lang="pl-PL" sz="2400" b="1" dirty="0" smtClean="0">
                <a:solidFill>
                  <a:srgbClr val="C00000"/>
                </a:solidFill>
              </a:rPr>
              <a:t>odległości od pasów kwietnych </a:t>
            </a:r>
            <a:r>
              <a:rPr lang="pl-PL" sz="2400" dirty="0" smtClean="0"/>
              <a:t>na zagęszczenie lub bogactwo gatunkowe owadów i </a:t>
            </a:r>
            <a:r>
              <a:rPr lang="pl-PL" sz="2400" dirty="0" smtClean="0"/>
              <a:t>pająków. </a:t>
            </a:r>
            <a:r>
              <a:rPr lang="pl-PL" sz="2400" dirty="0">
                <a:sym typeface="Wingdings" panose="05000000000000000000" pitchFamily="2" charset="2"/>
              </a:rPr>
              <a:t>- </a:t>
            </a:r>
            <a:r>
              <a:rPr lang="pl-PL" sz="2400" dirty="0" smtClean="0">
                <a:sym typeface="Wingdings" panose="05000000000000000000" pitchFamily="2" charset="2"/>
              </a:rPr>
              <a:t>istotny, </a:t>
            </a:r>
            <a:r>
              <a:rPr lang="pl-PL" sz="2400" dirty="0">
                <a:sym typeface="Wingdings" panose="05000000000000000000" pitchFamily="2" charset="2"/>
              </a:rPr>
              <a:t> - bardzo </a:t>
            </a:r>
            <a:r>
              <a:rPr lang="pl-PL" sz="2400" dirty="0" smtClean="0">
                <a:sym typeface="Wingdings" panose="05000000000000000000" pitchFamily="2" charset="2"/>
              </a:rPr>
              <a:t>istotny, </a:t>
            </a:r>
            <a:r>
              <a:rPr lang="pl-PL" sz="2400" dirty="0">
                <a:sym typeface="Wingdings" panose="05000000000000000000" pitchFamily="2" charset="2"/>
              </a:rPr>
              <a:t>B.d. – brak danych, 0 – </a:t>
            </a:r>
            <a:r>
              <a:rPr lang="pl-PL" sz="2400" dirty="0" smtClean="0">
                <a:sym typeface="Wingdings" panose="05000000000000000000" pitchFamily="2" charset="2"/>
              </a:rPr>
              <a:t>nieistotny</a:t>
            </a:r>
            <a:endParaRPr lang="pl-PL" sz="2400" dirty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453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185862"/>
            <a:ext cx="9058276" cy="452913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-1" y="0"/>
            <a:ext cx="8134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Zależność między zagęszczeniem szkodników żyta i samych mszyc na polu żyta i odległością od dwóch pasów kwietnych (wyróżnionych kolorami)</a:t>
            </a:r>
            <a:endParaRPr lang="pl-PL" sz="2000" dirty="0"/>
          </a:p>
        </p:txBody>
      </p:sp>
      <p:sp>
        <p:nvSpPr>
          <p:cNvPr id="4" name="pole tekstowe 3"/>
          <p:cNvSpPr txBox="1"/>
          <p:nvPr/>
        </p:nvSpPr>
        <p:spPr>
          <a:xfrm rot="16200000">
            <a:off x="-981395" y="3009900"/>
            <a:ext cx="250357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dirty="0"/>
              <a:t>s</a:t>
            </a:r>
            <a:r>
              <a:rPr lang="pl-PL" dirty="0" smtClean="0"/>
              <a:t>zkodniki (os./25 pędów)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 rot="16200000">
            <a:off x="3619527" y="2895601"/>
            <a:ext cx="23600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dirty="0" smtClean="0"/>
              <a:t>mszyce (os./10 kłosów)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914400" y="5438775"/>
            <a:ext cx="3443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dirty="0" smtClean="0"/>
              <a:t>Odległość od pasów kwietnych (m)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257800" y="5438775"/>
            <a:ext cx="3443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dirty="0" smtClean="0"/>
              <a:t>Odległość od pasów kwietnych (m)</a:t>
            </a: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/>
          <a:srcRect l="58271" b="58282"/>
          <a:stretch/>
        </p:blipFill>
        <p:spPr>
          <a:xfrm>
            <a:off x="7905750" y="-13245"/>
            <a:ext cx="1224483" cy="9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3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34"/>
                    </a14:imgEffect>
                    <a14:imgEffect>
                      <a14:saturation sat="137000"/>
                    </a14:imgEffect>
                  </a14:imgLayer>
                </a14:imgProps>
              </a:ext>
            </a:extLst>
          </a:blip>
          <a:srcRect r="11192"/>
          <a:stretch/>
        </p:blipFill>
        <p:spPr>
          <a:xfrm>
            <a:off x="0" y="-6222"/>
            <a:ext cx="9144000" cy="6864221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2473" y="466532"/>
            <a:ext cx="2468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Dziękuję za uwagę</a:t>
            </a:r>
            <a:endParaRPr lang="pl-PL" sz="24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7100748" y="4867"/>
            <a:ext cx="2043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Juchowo’ 2019</a:t>
            </a:r>
          </a:p>
          <a:p>
            <a:r>
              <a:rPr lang="pl-PL" sz="1600" i="1" dirty="0" smtClean="0"/>
              <a:t>Fot. K. Kujawa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1669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38100" y="0"/>
            <a:ext cx="9010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Zależność między liczbą gatunków pająków </a:t>
            </a:r>
            <a:r>
              <a:rPr lang="pl-PL" sz="2000" dirty="0" err="1" smtClean="0"/>
              <a:t>naroślinnych</a:t>
            </a:r>
            <a:r>
              <a:rPr lang="pl-PL" sz="2000" dirty="0" smtClean="0"/>
              <a:t> i motyli </a:t>
            </a:r>
          </a:p>
          <a:p>
            <a:r>
              <a:rPr lang="pl-PL" sz="2000" dirty="0" smtClean="0"/>
              <a:t>na polu żyta a odległością od pasów kwietnych</a:t>
            </a:r>
            <a:endParaRPr lang="pl-PL" sz="2000" dirty="0"/>
          </a:p>
        </p:txBody>
      </p:sp>
      <p:grpSp>
        <p:nvGrpSpPr>
          <p:cNvPr id="19" name="Grupa 18"/>
          <p:cNvGrpSpPr/>
          <p:nvPr/>
        </p:nvGrpSpPr>
        <p:grpSpPr>
          <a:xfrm>
            <a:off x="0" y="1276350"/>
            <a:ext cx="9105900" cy="5467350"/>
            <a:chOff x="38100" y="657225"/>
            <a:chExt cx="9105900" cy="5467350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t="49114"/>
            <a:stretch/>
          </p:blipFill>
          <p:spPr>
            <a:xfrm>
              <a:off x="38100" y="657225"/>
              <a:ext cx="9105900" cy="5467350"/>
            </a:xfrm>
            <a:prstGeom prst="rect">
              <a:avLst/>
            </a:prstGeom>
          </p:spPr>
        </p:pic>
        <p:pic>
          <p:nvPicPr>
            <p:cNvPr id="15" name="Obraz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24257" y="950599"/>
              <a:ext cx="934928" cy="659125"/>
            </a:xfrm>
            <a:prstGeom prst="rect">
              <a:avLst/>
            </a:prstGeom>
          </p:spPr>
        </p:pic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5782" y="941074"/>
              <a:ext cx="948437" cy="668649"/>
            </a:xfrm>
            <a:prstGeom prst="rect">
              <a:avLst/>
            </a:prstGeom>
          </p:spPr>
        </p:pic>
        <p:pic>
          <p:nvPicPr>
            <p:cNvPr id="17" name="Obraz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24257" y="3559481"/>
              <a:ext cx="969025" cy="726769"/>
            </a:xfrm>
            <a:prstGeom prst="rect">
              <a:avLst/>
            </a:prstGeom>
          </p:spPr>
        </p:pic>
        <p:pic>
          <p:nvPicPr>
            <p:cNvPr id="18" name="Obraz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79725" y="3559480"/>
              <a:ext cx="969025" cy="726769"/>
            </a:xfrm>
            <a:prstGeom prst="rect">
              <a:avLst/>
            </a:prstGeom>
          </p:spPr>
        </p:pic>
      </p:grpSp>
      <p:sp>
        <p:nvSpPr>
          <p:cNvPr id="20" name="pole tekstowe 19"/>
          <p:cNvSpPr txBox="1"/>
          <p:nvPr/>
        </p:nvSpPr>
        <p:spPr>
          <a:xfrm>
            <a:off x="1509191" y="1005661"/>
            <a:ext cx="620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Liczba gatunków                                                              Zagęszczenie</a:t>
            </a:r>
            <a:endParaRPr lang="pl-PL" b="1" dirty="0">
              <a:solidFill>
                <a:srgbClr val="C00000"/>
              </a:solidFill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 rotWithShape="1">
          <a:blip r:embed="rId5"/>
          <a:srcRect l="58271" b="58282"/>
          <a:stretch/>
        </p:blipFill>
        <p:spPr>
          <a:xfrm>
            <a:off x="7905750" y="-13245"/>
            <a:ext cx="1224483" cy="9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1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705475" y="95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762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6276975" y="4714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 rotWithShape="1">
          <a:blip r:embed="rId2"/>
          <a:srcRect l="4789" t="6772" b="5544"/>
          <a:stretch/>
        </p:blipFill>
        <p:spPr>
          <a:xfrm>
            <a:off x="398252" y="542925"/>
            <a:ext cx="4176216" cy="2886075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 rotWithShape="1">
          <a:blip r:embed="rId3"/>
          <a:srcRect l="5003" t="7227" b="5550"/>
          <a:stretch/>
        </p:blipFill>
        <p:spPr>
          <a:xfrm>
            <a:off x="4638676" y="580953"/>
            <a:ext cx="4147490" cy="2857571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 rotWithShape="1">
          <a:blip r:embed="rId4"/>
          <a:srcRect t="7936" b="4993"/>
          <a:stretch/>
        </p:blipFill>
        <p:spPr>
          <a:xfrm>
            <a:off x="334684" y="3472704"/>
            <a:ext cx="4239785" cy="277022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 rotWithShape="1">
          <a:blip r:embed="rId5"/>
          <a:srcRect t="7352" b="4632"/>
          <a:stretch/>
        </p:blipFill>
        <p:spPr>
          <a:xfrm>
            <a:off x="4571999" y="3472704"/>
            <a:ext cx="4194295" cy="2770225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786417" y="6242929"/>
            <a:ext cx="3895866" cy="380480"/>
          </a:xfrm>
          <a:prstGeom prst="rect">
            <a:avLst/>
          </a:prstGeom>
          <a:solidFill>
            <a:srgbClr val="FFFFFF"/>
          </a:solidFill>
        </p:spPr>
        <p:txBody>
          <a:bodyPr wrap="none" lIns="36000" tIns="36000" rIns="36000" bIns="36000" rtlCol="0">
            <a:spAutoFit/>
          </a:bodyPr>
          <a:lstStyle/>
          <a:p>
            <a:r>
              <a:rPr lang="pl-PL" sz="2000" dirty="0" smtClean="0"/>
              <a:t>0    4  12  29 12  4    0   4   12 29 62   </a:t>
            </a:r>
            <a:endParaRPr lang="pl-PL" sz="2000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5120291" y="6227830"/>
            <a:ext cx="3665874" cy="380480"/>
          </a:xfrm>
          <a:prstGeom prst="rect">
            <a:avLst/>
          </a:prstGeom>
          <a:solidFill>
            <a:srgbClr val="FFFFFF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l-PL" sz="2000" dirty="0"/>
              <a:t>0</a:t>
            </a:r>
            <a:r>
              <a:rPr lang="pl-PL" sz="2000" dirty="0" smtClean="0"/>
              <a:t>   4  12  29 12  4   0    4  12 29 62   </a:t>
            </a:r>
            <a:endParaRPr lang="pl-PL" sz="20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2542828" y="6457890"/>
            <a:ext cx="3801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Odległość od pasów kwietnych (m)</a:t>
            </a:r>
            <a:endParaRPr lang="pl-PL" sz="2000" dirty="0"/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 rotWithShape="1">
          <a:blip r:embed="rId6"/>
          <a:srcRect t="6824" r="23750" b="9153"/>
          <a:stretch/>
        </p:blipFill>
        <p:spPr>
          <a:xfrm>
            <a:off x="8039100" y="-1"/>
            <a:ext cx="1019813" cy="637383"/>
          </a:xfrm>
          <a:prstGeom prst="rect">
            <a:avLst/>
          </a:prstGeom>
        </p:spPr>
      </p:pic>
      <p:sp>
        <p:nvSpPr>
          <p:cNvPr id="23" name="pole tekstowe 22"/>
          <p:cNvSpPr txBox="1"/>
          <p:nvPr/>
        </p:nvSpPr>
        <p:spPr>
          <a:xfrm>
            <a:off x="-1" y="0"/>
            <a:ext cx="8134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 smtClean="0"/>
              <a:t>Lczba</a:t>
            </a:r>
            <a:r>
              <a:rPr lang="pl-PL" sz="2000" dirty="0" smtClean="0"/>
              <a:t> gatunków i zagęszczenie motyli oraz </a:t>
            </a:r>
            <a:r>
              <a:rPr lang="pl-PL" sz="2000" dirty="0" err="1" smtClean="0"/>
              <a:t>naroślinnych</a:t>
            </a:r>
            <a:r>
              <a:rPr lang="pl-PL" sz="2000" dirty="0" smtClean="0"/>
              <a:t> owadów drapieżnych i </a:t>
            </a:r>
            <a:r>
              <a:rPr lang="pl-PL" sz="2000" dirty="0" err="1" smtClean="0"/>
              <a:t>parazytoidów</a:t>
            </a:r>
            <a:r>
              <a:rPr lang="pl-PL" sz="2000" dirty="0" smtClean="0"/>
              <a:t> (na dole) na polu marchwi a odległością od pasów kwietnych</a:t>
            </a:r>
            <a:endParaRPr lang="pl-PL" sz="2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1265368" y="676203"/>
            <a:ext cx="620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Liczba gatunków                                                              Zagęszczenie</a:t>
            </a:r>
            <a:endParaRPr lang="pl-PL" b="1" dirty="0">
              <a:solidFill>
                <a:srgbClr val="C00000"/>
              </a:solidFill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4861" y="721330"/>
            <a:ext cx="969025" cy="726769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9837" y="741757"/>
            <a:ext cx="969025" cy="726769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320929" y="3451968"/>
            <a:ext cx="3176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Drapieżne i </a:t>
            </a:r>
            <a:r>
              <a:rPr lang="pl-PL" sz="24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parazytoidy</a:t>
            </a:r>
            <a:endParaRPr lang="pl-PL"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Prostokąt 26"/>
          <p:cNvSpPr/>
          <p:nvPr/>
        </p:nvSpPr>
        <p:spPr>
          <a:xfrm>
            <a:off x="839322" y="1317625"/>
            <a:ext cx="98984" cy="2035175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/>
          <p:cNvSpPr/>
          <p:nvPr/>
        </p:nvSpPr>
        <p:spPr>
          <a:xfrm>
            <a:off x="839321" y="4494125"/>
            <a:ext cx="122891" cy="1691521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/>
          <p:cNvSpPr/>
          <p:nvPr/>
        </p:nvSpPr>
        <p:spPr>
          <a:xfrm>
            <a:off x="5143469" y="5084178"/>
            <a:ext cx="109849" cy="1083539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>
            <a:off x="7064189" y="5277223"/>
            <a:ext cx="115794" cy="890496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2808940" y="1654512"/>
            <a:ext cx="119531" cy="1704264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/>
          <p:cNvSpPr/>
          <p:nvPr/>
        </p:nvSpPr>
        <p:spPr>
          <a:xfrm>
            <a:off x="5133787" y="1577789"/>
            <a:ext cx="101601" cy="1780988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32"/>
          <p:cNvSpPr/>
          <p:nvPr/>
        </p:nvSpPr>
        <p:spPr>
          <a:xfrm>
            <a:off x="7062135" y="2261160"/>
            <a:ext cx="115606" cy="1097615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2814472" y="4291106"/>
            <a:ext cx="119976" cy="1910492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61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3"/>
          <p:cNvSpPr/>
          <p:nvPr/>
        </p:nvSpPr>
        <p:spPr>
          <a:xfrm>
            <a:off x="149953" y="-10812"/>
            <a:ext cx="8851172" cy="8309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Badania nad pasami kwietnymi</a:t>
            </a:r>
            <a:r>
              <a:rPr lang="pl-PL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w uprawach </a:t>
            </a:r>
            <a:r>
              <a:rPr lang="pl-PL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ekologicznych (2018-19)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, </a:t>
            </a:r>
            <a:endParaRPr lang="pl-PL" sz="2400" b="0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koordynowane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przez Instytut Środowiska </a:t>
            </a:r>
            <a:r>
              <a:rPr lang="pl-PL" sz="2400" dirty="0" smtClean="0">
                <a:solidFill>
                  <a:srgbClr val="000000"/>
                </a:solidFill>
                <a:latin typeface="Calibri"/>
              </a:rPr>
              <a:t>Rolniczego i Leśnego PAN: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pole tekstowe 4"/>
          <p:cNvSpPr txBox="1"/>
          <p:nvPr/>
        </p:nvSpPr>
        <p:spPr>
          <a:xfrm>
            <a:off x="419100" y="765212"/>
            <a:ext cx="8323683" cy="16312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00" dirty="0" smtClean="0">
              <a:solidFill>
                <a:srgbClr val="000000"/>
              </a:solidFill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dirty="0" smtClean="0">
                <a:solidFill>
                  <a:srgbClr val="000000"/>
                </a:solidFill>
                <a:latin typeface="Calibri"/>
              </a:rPr>
              <a:t>w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spółpraca </a:t>
            </a: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z Fundacją im. 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S. Karłowskiego </a:t>
            </a: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 Spółką Rolną Juchowo sp. 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z o.o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współpraca z dr hab. Jolantą Kowalską (IOR-PIB) i dr. hab. Pawłem Sienkiewicze</a:t>
            </a: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m (UP w Poznaniu)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pl-PL" sz="2000" b="0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granty od </a:t>
            </a:r>
            <a:r>
              <a:rPr lang="pl-PL" sz="2000" kern="0" dirty="0" err="1" smtClean="0">
                <a:solidFill>
                  <a:srgbClr val="000000"/>
                </a:solidFill>
                <a:latin typeface="Calibri"/>
              </a:rPr>
              <a:t>MRiRW</a:t>
            </a: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 (75% kosztów)</a:t>
            </a:r>
            <a:endParaRPr lang="pl-PL" sz="2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10" name="Grupa 9"/>
          <p:cNvGrpSpPr/>
          <p:nvPr/>
        </p:nvGrpSpPr>
        <p:grpSpPr>
          <a:xfrm>
            <a:off x="1419225" y="2490643"/>
            <a:ext cx="2113622" cy="1834535"/>
            <a:chOff x="243211" y="3370504"/>
            <a:chExt cx="3554347" cy="3085023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211" y="3370504"/>
              <a:ext cx="3554347" cy="3085023"/>
            </a:xfrm>
            <a:prstGeom prst="rect">
              <a:avLst/>
            </a:prstGeom>
          </p:spPr>
        </p:pic>
        <p:sp>
          <p:nvSpPr>
            <p:cNvPr id="9" name="Owal 8"/>
            <p:cNvSpPr/>
            <p:nvPr/>
          </p:nvSpPr>
          <p:spPr>
            <a:xfrm>
              <a:off x="1071669" y="3917071"/>
              <a:ext cx="202520" cy="20252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/>
          <p:cNvSpPr txBox="1"/>
          <p:nvPr/>
        </p:nvSpPr>
        <p:spPr>
          <a:xfrm>
            <a:off x="3695700" y="2490643"/>
            <a:ext cx="53054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2018: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Dwa pasy (250-300 x 6 m) na polu marchwi</a:t>
            </a:r>
          </a:p>
          <a:p>
            <a:endParaRPr lang="pl-PL" sz="2000" dirty="0"/>
          </a:p>
          <a:p>
            <a:r>
              <a:rPr lang="pl-PL" sz="2000" dirty="0" smtClean="0"/>
              <a:t>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Dwa pasy (200-300 x 6 m) na polu żyta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19100" y="4442675"/>
            <a:ext cx="851058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l-PL" sz="2000" b="1" dirty="0" smtClean="0"/>
              <a:t>Zadania badawcze – ocena znaczenia pasów kwietnych jako: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ostoi stawonogów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narzędzia zwiększania bioróżnorodności przyległych pól uprawnych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sposobu na ograniczanie zagęszczenia szkodników upraw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badane grupy gatunków: owady </a:t>
            </a:r>
            <a:r>
              <a:rPr lang="pl-PL" sz="2000" dirty="0"/>
              <a:t>„naziemne</a:t>
            </a:r>
            <a:r>
              <a:rPr lang="pl-PL" sz="2000" dirty="0" smtClean="0"/>
              <a:t>” (biegaczowate) </a:t>
            </a:r>
            <a:r>
              <a:rPr lang="pl-PL" sz="2000" dirty="0"/>
              <a:t>i „</a:t>
            </a:r>
            <a:r>
              <a:rPr lang="pl-PL" sz="2000" dirty="0" err="1"/>
              <a:t>naroślinne</a:t>
            </a:r>
            <a:r>
              <a:rPr lang="pl-PL" sz="2000" dirty="0" smtClean="0"/>
              <a:t>” (zapylacze, drapieżne),  pająki „naziemne” i „</a:t>
            </a:r>
            <a:r>
              <a:rPr lang="pl-PL" sz="2000" dirty="0" err="1" smtClean="0"/>
              <a:t>naroślinne</a:t>
            </a:r>
            <a:r>
              <a:rPr lang="pl-PL" sz="2000" dirty="0" smtClean="0"/>
              <a:t>”, rośliny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5536649" y="1889538"/>
            <a:ext cx="162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DZIĘKUJEMY!</a:t>
            </a:r>
            <a:endParaRPr lang="pl-PL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289249" y="1138335"/>
            <a:ext cx="8453534" cy="125809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746333"/>
              </p:ext>
            </p:extLst>
          </p:nvPr>
        </p:nvGraphicFramePr>
        <p:xfrm>
          <a:off x="428626" y="1006405"/>
          <a:ext cx="8258174" cy="5499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3" y="5543550"/>
            <a:ext cx="1214438" cy="785276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180975" y="95250"/>
            <a:ext cx="880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Liczba gatunków biegaczowatych i pająków </a:t>
            </a:r>
            <a:r>
              <a:rPr lang="pl-PL" sz="2000" dirty="0" err="1" smtClean="0"/>
              <a:t>epigeicznych</a:t>
            </a:r>
            <a:r>
              <a:rPr lang="pl-PL" sz="2000" dirty="0" smtClean="0"/>
              <a:t> (naziemnych) </a:t>
            </a:r>
          </a:p>
          <a:p>
            <a:pPr algn="ctr"/>
            <a:r>
              <a:rPr lang="pl-PL" sz="2000" dirty="0" smtClean="0"/>
              <a:t>w pasach kwietnych na polu marchwi  i polu żyta</a:t>
            </a:r>
            <a:endParaRPr lang="pl-PL" sz="2000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/>
          <a:srcRect t="16666" r="8594" b="5209"/>
          <a:stretch/>
        </p:blipFill>
        <p:spPr>
          <a:xfrm>
            <a:off x="5934074" y="5543550"/>
            <a:ext cx="1457325" cy="93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36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719603"/>
              </p:ext>
            </p:extLst>
          </p:nvPr>
        </p:nvGraphicFramePr>
        <p:xfrm>
          <a:off x="495300" y="709863"/>
          <a:ext cx="8286749" cy="5681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3" y="5543550"/>
            <a:ext cx="1214438" cy="78527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/>
          <a:srcRect t="16666" r="8594" b="5209"/>
          <a:stretch/>
        </p:blipFill>
        <p:spPr>
          <a:xfrm>
            <a:off x="5838824" y="5478255"/>
            <a:ext cx="1457325" cy="934183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85725" y="1977"/>
            <a:ext cx="9058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Średnia liczba </a:t>
            </a:r>
            <a:r>
              <a:rPr lang="pl-PL" sz="2000" dirty="0"/>
              <a:t>(na </a:t>
            </a:r>
            <a:r>
              <a:rPr lang="pl-PL" sz="2000" dirty="0" smtClean="0"/>
              <a:t>pułapkę) gatunków biegaczowatych i pająków </a:t>
            </a:r>
            <a:r>
              <a:rPr lang="pl-PL" sz="2000" dirty="0" err="1" smtClean="0"/>
              <a:t>epigeicznych</a:t>
            </a:r>
            <a:r>
              <a:rPr lang="pl-PL" sz="2000" dirty="0" smtClean="0"/>
              <a:t> (naziemnych) w pasach kwietnych na polu marchwi  i polu </a:t>
            </a:r>
            <a:r>
              <a:rPr lang="pl-PL" sz="2000" dirty="0" smtClean="0"/>
              <a:t>żyta.</a:t>
            </a:r>
            <a:endParaRPr lang="pl-PL" sz="2000" dirty="0"/>
          </a:p>
        </p:txBody>
      </p:sp>
      <p:cxnSp>
        <p:nvCxnSpPr>
          <p:cNvPr id="3" name="Łącznik prosty ze strzałką 2"/>
          <p:cNvCxnSpPr/>
          <p:nvPr/>
        </p:nvCxnSpPr>
        <p:spPr>
          <a:xfrm>
            <a:off x="1935160" y="1627151"/>
            <a:ext cx="1916110" cy="1770"/>
          </a:xfrm>
          <a:prstGeom prst="straightConnector1">
            <a:avLst/>
          </a:prstGeom>
          <a:ln w="158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5701044" y="1619137"/>
            <a:ext cx="1916110" cy="1770"/>
          </a:xfrm>
          <a:prstGeom prst="straightConnector1">
            <a:avLst/>
          </a:prstGeom>
          <a:ln w="158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25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49569"/>
              </p:ext>
            </p:extLst>
          </p:nvPr>
        </p:nvGraphicFramePr>
        <p:xfrm>
          <a:off x="333375" y="803137"/>
          <a:ext cx="8572500" cy="5807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38" y="5552708"/>
            <a:ext cx="1214438" cy="78527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/>
          <a:srcRect t="16666" r="8594" b="5209"/>
          <a:stretch/>
        </p:blipFill>
        <p:spPr>
          <a:xfrm>
            <a:off x="5876924" y="5552708"/>
            <a:ext cx="1457325" cy="934183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0" y="952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Średnie zagęszczenie (os./pułapkę/dzień) biegaczowatych i pająków </a:t>
            </a:r>
            <a:r>
              <a:rPr lang="pl-PL" sz="2000" dirty="0" err="1" smtClean="0"/>
              <a:t>epigeicznych</a:t>
            </a:r>
            <a:r>
              <a:rPr lang="pl-PL" sz="2000" dirty="0" smtClean="0"/>
              <a:t> (naziemnych) w pasach kwietnych na polu marchwi  i polu żyta</a:t>
            </a:r>
            <a:endParaRPr lang="pl-PL" sz="2000" dirty="0"/>
          </a:p>
        </p:txBody>
      </p:sp>
      <p:cxnSp>
        <p:nvCxnSpPr>
          <p:cNvPr id="10" name="Łącznik prosty ze strzałką 9"/>
          <p:cNvCxnSpPr/>
          <p:nvPr/>
        </p:nvCxnSpPr>
        <p:spPr>
          <a:xfrm>
            <a:off x="1816102" y="1617367"/>
            <a:ext cx="1916110" cy="1770"/>
          </a:xfrm>
          <a:prstGeom prst="straightConnector1">
            <a:avLst/>
          </a:prstGeom>
          <a:ln w="158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>
            <a:off x="5701044" y="1619137"/>
            <a:ext cx="1916110" cy="1770"/>
          </a:xfrm>
          <a:prstGeom prst="straightConnector1">
            <a:avLst/>
          </a:prstGeom>
          <a:ln w="158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"/>
          <p:cNvSpPr txBox="1"/>
          <p:nvPr/>
        </p:nvSpPr>
        <p:spPr>
          <a:xfrm>
            <a:off x="2256270" y="1295646"/>
            <a:ext cx="1049688" cy="4406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P&lt;0,001</a:t>
            </a:r>
            <a:endParaRPr lang="pl-PL" sz="2000" dirty="0"/>
          </a:p>
        </p:txBody>
      </p:sp>
      <p:sp>
        <p:nvSpPr>
          <p:cNvPr id="15" name="pole tekstowe 1"/>
          <p:cNvSpPr txBox="1"/>
          <p:nvPr/>
        </p:nvSpPr>
        <p:spPr>
          <a:xfrm>
            <a:off x="6161685" y="1295646"/>
            <a:ext cx="1049688" cy="4406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P&lt;0,001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97985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781969"/>
              </p:ext>
            </p:extLst>
          </p:nvPr>
        </p:nvGraphicFramePr>
        <p:xfrm>
          <a:off x="4562475" y="904875"/>
          <a:ext cx="4464847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968324"/>
              </p:ext>
            </p:extLst>
          </p:nvPr>
        </p:nvGraphicFramePr>
        <p:xfrm>
          <a:off x="76200" y="904875"/>
          <a:ext cx="4412457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4715912"/>
              </p:ext>
            </p:extLst>
          </p:nvPr>
        </p:nvGraphicFramePr>
        <p:xfrm>
          <a:off x="76201" y="3438525"/>
          <a:ext cx="4486274" cy="2847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Wykres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3765636"/>
              </p:ext>
            </p:extLst>
          </p:nvPr>
        </p:nvGraphicFramePr>
        <p:xfrm>
          <a:off x="4562475" y="3438525"/>
          <a:ext cx="4538664" cy="2847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355289" y="-13245"/>
            <a:ext cx="7319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Liczba gatunków (na </a:t>
            </a:r>
            <a:r>
              <a:rPr lang="pl-PL" sz="2000" dirty="0" smtClean="0"/>
              <a:t>odcinek </a:t>
            </a:r>
            <a:r>
              <a:rPr lang="pl-PL" sz="2000" dirty="0" err="1" smtClean="0"/>
              <a:t>transektu</a:t>
            </a:r>
            <a:r>
              <a:rPr lang="pl-PL" sz="2000" dirty="0" smtClean="0"/>
              <a:t>) </a:t>
            </a:r>
            <a:r>
              <a:rPr lang="pl-PL" sz="2000" dirty="0" smtClean="0"/>
              <a:t>i zagęszczenie owadów i pająków (na </a:t>
            </a:r>
            <a:r>
              <a:rPr lang="pl-PL" sz="2000" dirty="0" smtClean="0"/>
              <a:t>odcinek </a:t>
            </a:r>
            <a:r>
              <a:rPr lang="pl-PL" sz="2000" dirty="0" err="1" smtClean="0"/>
              <a:t>trasektu</a:t>
            </a:r>
            <a:r>
              <a:rPr lang="pl-PL" sz="2000" dirty="0" smtClean="0"/>
              <a:t> na </a:t>
            </a:r>
            <a:r>
              <a:rPr lang="pl-PL" sz="2000" dirty="0" smtClean="0"/>
              <a:t>kontrolę) w pasie kwietnym i sąsiadującym polu żyta</a:t>
            </a:r>
            <a:endParaRPr lang="pl-PL" sz="2000" dirty="0"/>
          </a:p>
        </p:txBody>
      </p:sp>
      <p:grpSp>
        <p:nvGrpSpPr>
          <p:cNvPr id="13" name="Grupa 12"/>
          <p:cNvGrpSpPr/>
          <p:nvPr/>
        </p:nvGrpSpPr>
        <p:grpSpPr>
          <a:xfrm>
            <a:off x="1733550" y="6406634"/>
            <a:ext cx="6123811" cy="369332"/>
            <a:chOff x="333375" y="6368534"/>
            <a:chExt cx="6123811" cy="369332"/>
          </a:xfrm>
        </p:grpSpPr>
        <p:sp>
          <p:nvSpPr>
            <p:cNvPr id="3" name="Prostokąt 2"/>
            <p:cNvSpPr/>
            <p:nvPr/>
          </p:nvSpPr>
          <p:spPr>
            <a:xfrm>
              <a:off x="333375" y="6410325"/>
              <a:ext cx="542925" cy="28575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4448175" y="6410325"/>
              <a:ext cx="542925" cy="2857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ole tekstowe 3"/>
            <p:cNvSpPr txBox="1"/>
            <p:nvPr/>
          </p:nvSpPr>
          <p:spPr>
            <a:xfrm>
              <a:off x="936123" y="6368534"/>
              <a:ext cx="55210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Liczba gatunków                                                 Zagęszczenie</a:t>
              </a:r>
              <a:endParaRPr lang="pl-PL" dirty="0"/>
            </a:p>
          </p:txBody>
        </p:sp>
      </p:grpSp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6"/>
          <a:srcRect l="58271" b="58282"/>
          <a:stretch/>
        </p:blipFill>
        <p:spPr>
          <a:xfrm>
            <a:off x="7905750" y="-13245"/>
            <a:ext cx="1224483" cy="918120"/>
          </a:xfrm>
          <a:prstGeom prst="rect">
            <a:avLst/>
          </a:prstGeom>
        </p:spPr>
      </p:pic>
      <p:sp>
        <p:nvSpPr>
          <p:cNvPr id="21" name="pole tekstowe 1"/>
          <p:cNvSpPr txBox="1"/>
          <p:nvPr/>
        </p:nvSpPr>
        <p:spPr>
          <a:xfrm>
            <a:off x="3490425" y="1479888"/>
            <a:ext cx="1049688" cy="4406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P&lt;0,001</a:t>
            </a:r>
            <a:endParaRPr lang="pl-PL" sz="2000" dirty="0"/>
          </a:p>
        </p:txBody>
      </p:sp>
      <p:sp>
        <p:nvSpPr>
          <p:cNvPr id="22" name="pole tekstowe 1"/>
          <p:cNvSpPr txBox="1"/>
          <p:nvPr/>
        </p:nvSpPr>
        <p:spPr>
          <a:xfrm>
            <a:off x="7766912" y="1434649"/>
            <a:ext cx="1049688" cy="4406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P&lt;0,001</a:t>
            </a:r>
            <a:endParaRPr lang="pl-PL" sz="2000" dirty="0"/>
          </a:p>
        </p:txBody>
      </p:sp>
      <p:sp>
        <p:nvSpPr>
          <p:cNvPr id="25" name="pole tekstowe 1"/>
          <p:cNvSpPr txBox="1"/>
          <p:nvPr/>
        </p:nvSpPr>
        <p:spPr>
          <a:xfrm>
            <a:off x="7977634" y="4131226"/>
            <a:ext cx="1049688" cy="4406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P&lt;0,001</a:t>
            </a:r>
            <a:endParaRPr lang="pl-PL" sz="2000" dirty="0"/>
          </a:p>
        </p:txBody>
      </p:sp>
      <p:sp>
        <p:nvSpPr>
          <p:cNvPr id="26" name="pole tekstowe 1"/>
          <p:cNvSpPr txBox="1"/>
          <p:nvPr/>
        </p:nvSpPr>
        <p:spPr>
          <a:xfrm>
            <a:off x="3549696" y="3832868"/>
            <a:ext cx="1049688" cy="4406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P&lt;0,001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74326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0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Zależność między liczbą gatunków i zagęszczeniem biegaczowatych </a:t>
            </a:r>
          </a:p>
          <a:p>
            <a:r>
              <a:rPr lang="pl-PL" sz="2000" dirty="0" smtClean="0"/>
              <a:t>i pająków naziemnych na polu żyta a odległością od pasów kwietnych</a:t>
            </a:r>
            <a:endParaRPr lang="pl-PL" sz="2000" dirty="0"/>
          </a:p>
        </p:txBody>
      </p:sp>
      <p:grpSp>
        <p:nvGrpSpPr>
          <p:cNvPr id="19" name="Grupa 18"/>
          <p:cNvGrpSpPr/>
          <p:nvPr/>
        </p:nvGrpSpPr>
        <p:grpSpPr>
          <a:xfrm>
            <a:off x="38100" y="1285875"/>
            <a:ext cx="9105900" cy="5470088"/>
            <a:chOff x="38100" y="885825"/>
            <a:chExt cx="9105900" cy="5470088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b="51330"/>
            <a:stretch/>
          </p:blipFill>
          <p:spPr>
            <a:xfrm>
              <a:off x="38100" y="885825"/>
              <a:ext cx="9105900" cy="5229225"/>
            </a:xfrm>
            <a:prstGeom prst="rect">
              <a:avLst/>
            </a:prstGeom>
          </p:spPr>
        </p:pic>
        <p:sp>
          <p:nvSpPr>
            <p:cNvPr id="4" name="pole tekstowe 3"/>
            <p:cNvSpPr txBox="1"/>
            <p:nvPr/>
          </p:nvSpPr>
          <p:spPr>
            <a:xfrm>
              <a:off x="5495925" y="5986581"/>
              <a:ext cx="3443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Odległość od pasów kwietnych (m)</a:t>
              </a:r>
              <a:endParaRPr lang="pl-PL" dirty="0"/>
            </a:p>
          </p:txBody>
        </p:sp>
        <p:sp>
          <p:nvSpPr>
            <p:cNvPr id="9" name="pole tekstowe 8"/>
            <p:cNvSpPr txBox="1"/>
            <p:nvPr/>
          </p:nvSpPr>
          <p:spPr>
            <a:xfrm>
              <a:off x="914400" y="5986581"/>
              <a:ext cx="3443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Odległość od pasów kwietnych (m)</a:t>
              </a:r>
              <a:endParaRPr lang="pl-PL" dirty="0"/>
            </a:p>
          </p:txBody>
        </p:sp>
        <p:sp>
          <p:nvSpPr>
            <p:cNvPr id="5" name="Prostokąt 4"/>
            <p:cNvSpPr/>
            <p:nvPr/>
          </p:nvSpPr>
          <p:spPr>
            <a:xfrm>
              <a:off x="7620000" y="904875"/>
              <a:ext cx="1524000" cy="352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3053303" y="3524249"/>
              <a:ext cx="1524000" cy="352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3019425" y="904875"/>
              <a:ext cx="1524000" cy="352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7524750" y="3521928"/>
              <a:ext cx="1524000" cy="352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2" name="Obraz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48050" y="934521"/>
              <a:ext cx="810178" cy="523875"/>
            </a:xfrm>
            <a:prstGeom prst="rect">
              <a:avLst/>
            </a:prstGeom>
          </p:spPr>
        </p:pic>
        <p:pic>
          <p:nvPicPr>
            <p:cNvPr id="13" name="Obraz 12"/>
            <p:cNvPicPr>
              <a:picLocks noChangeAspect="1"/>
            </p:cNvPicPr>
            <p:nvPr/>
          </p:nvPicPr>
          <p:blipFill rotWithShape="1">
            <a:blip r:embed="rId4"/>
            <a:srcRect t="16666" r="8594" b="5209"/>
            <a:stretch/>
          </p:blipFill>
          <p:spPr>
            <a:xfrm>
              <a:off x="3367545" y="3679579"/>
              <a:ext cx="990683" cy="635053"/>
            </a:xfrm>
            <a:prstGeom prst="rect">
              <a:avLst/>
            </a:prstGeom>
          </p:spPr>
        </p:pic>
        <p:pic>
          <p:nvPicPr>
            <p:cNvPr id="17" name="Obraz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1077" y="934521"/>
              <a:ext cx="810178" cy="523875"/>
            </a:xfrm>
            <a:prstGeom prst="rect">
              <a:avLst/>
            </a:prstGeom>
          </p:spPr>
        </p:pic>
        <p:pic>
          <p:nvPicPr>
            <p:cNvPr id="18" name="Obraz 17"/>
            <p:cNvPicPr>
              <a:picLocks noChangeAspect="1"/>
            </p:cNvPicPr>
            <p:nvPr/>
          </p:nvPicPr>
          <p:blipFill rotWithShape="1">
            <a:blip r:embed="rId4"/>
            <a:srcRect t="16666" r="8594" b="5209"/>
            <a:stretch/>
          </p:blipFill>
          <p:spPr>
            <a:xfrm>
              <a:off x="7840572" y="3679579"/>
              <a:ext cx="990683" cy="635053"/>
            </a:xfrm>
            <a:prstGeom prst="rect">
              <a:avLst/>
            </a:prstGeom>
          </p:spPr>
        </p:pic>
      </p:grpSp>
      <p:sp>
        <p:nvSpPr>
          <p:cNvPr id="20" name="pole tekstowe 19"/>
          <p:cNvSpPr txBox="1"/>
          <p:nvPr/>
        </p:nvSpPr>
        <p:spPr>
          <a:xfrm>
            <a:off x="1509191" y="1005661"/>
            <a:ext cx="620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Liczba gatunków                                                              Zagęszczenie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7412487" y="1373754"/>
            <a:ext cx="5068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err="1" smtClean="0"/>
              <a:t>n.i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 rotWithShape="1">
          <a:blip r:embed="rId5"/>
          <a:srcRect l="58271" b="58282"/>
          <a:stretch/>
        </p:blipFill>
        <p:spPr>
          <a:xfrm>
            <a:off x="7905750" y="-13245"/>
            <a:ext cx="1224483" cy="918120"/>
          </a:xfrm>
          <a:prstGeom prst="rect">
            <a:avLst/>
          </a:prstGeom>
        </p:spPr>
      </p:pic>
      <p:sp>
        <p:nvSpPr>
          <p:cNvPr id="26" name="pole tekstowe 1"/>
          <p:cNvSpPr txBox="1"/>
          <p:nvPr/>
        </p:nvSpPr>
        <p:spPr>
          <a:xfrm>
            <a:off x="2691270" y="1376176"/>
            <a:ext cx="914400" cy="44066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P=0,05</a:t>
            </a:r>
            <a:endParaRPr lang="pl-PL" sz="2000" dirty="0"/>
          </a:p>
        </p:txBody>
      </p:sp>
      <p:sp>
        <p:nvSpPr>
          <p:cNvPr id="27" name="pole tekstowe 1"/>
          <p:cNvSpPr txBox="1"/>
          <p:nvPr/>
        </p:nvSpPr>
        <p:spPr>
          <a:xfrm>
            <a:off x="2636314" y="4116275"/>
            <a:ext cx="914400" cy="44066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P&lt;0,01</a:t>
            </a:r>
            <a:endParaRPr lang="pl-PL" sz="2000" dirty="0"/>
          </a:p>
        </p:txBody>
      </p:sp>
      <p:sp>
        <p:nvSpPr>
          <p:cNvPr id="28" name="pole tekstowe 1"/>
          <p:cNvSpPr txBox="1"/>
          <p:nvPr/>
        </p:nvSpPr>
        <p:spPr>
          <a:xfrm>
            <a:off x="6955287" y="4116275"/>
            <a:ext cx="914400" cy="44066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P&lt;0,001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21003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" y="-1"/>
            <a:ext cx="138230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58259" y="-1"/>
            <a:ext cx="1428176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5886450" y="380904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pSp>
        <p:nvGrpSpPr>
          <p:cNvPr id="25" name="Grupa 24"/>
          <p:cNvGrpSpPr/>
          <p:nvPr/>
        </p:nvGrpSpPr>
        <p:grpSpPr>
          <a:xfrm>
            <a:off x="209550" y="702577"/>
            <a:ext cx="9144000" cy="5775051"/>
            <a:chOff x="209550" y="616224"/>
            <a:chExt cx="9144000" cy="5775051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09550" y="3619500"/>
              <a:ext cx="9144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pl-PL"/>
            </a:p>
          </p:txBody>
        </p:sp>
        <p:pic>
          <p:nvPicPr>
            <p:cNvPr id="18" name="Obraz 17"/>
            <p:cNvPicPr>
              <a:picLocks noChangeAspect="1"/>
            </p:cNvPicPr>
            <p:nvPr/>
          </p:nvPicPr>
          <p:blipFill rotWithShape="1">
            <a:blip r:embed="rId2"/>
            <a:srcRect l="5625" t="11994" b="12214"/>
            <a:stretch/>
          </p:blipFill>
          <p:spPr>
            <a:xfrm>
              <a:off x="342900" y="616224"/>
              <a:ext cx="4224808" cy="2546076"/>
            </a:xfrm>
            <a:prstGeom prst="rect">
              <a:avLst/>
            </a:prstGeom>
          </p:spPr>
        </p:pic>
        <p:pic>
          <p:nvPicPr>
            <p:cNvPr id="19" name="Obraz 18"/>
            <p:cNvPicPr>
              <a:picLocks noChangeAspect="1"/>
            </p:cNvPicPr>
            <p:nvPr/>
          </p:nvPicPr>
          <p:blipFill rotWithShape="1">
            <a:blip r:embed="rId3"/>
            <a:srcRect l="5348" t="12281" b="10587"/>
            <a:stretch/>
          </p:blipFill>
          <p:spPr>
            <a:xfrm>
              <a:off x="4529305" y="619262"/>
              <a:ext cx="4158614" cy="2543038"/>
            </a:xfrm>
            <a:prstGeom prst="rect">
              <a:avLst/>
            </a:prstGeom>
          </p:spPr>
        </p:pic>
        <p:pic>
          <p:nvPicPr>
            <p:cNvPr id="20" name="Obraz 19"/>
            <p:cNvPicPr>
              <a:picLocks noChangeAspect="1"/>
            </p:cNvPicPr>
            <p:nvPr/>
          </p:nvPicPr>
          <p:blipFill rotWithShape="1">
            <a:blip r:embed="rId4"/>
            <a:srcRect l="5042" b="5857"/>
            <a:stretch/>
          </p:blipFill>
          <p:spPr>
            <a:xfrm>
              <a:off x="342899" y="3244962"/>
              <a:ext cx="4229099" cy="3146313"/>
            </a:xfrm>
            <a:prstGeom prst="rect">
              <a:avLst/>
            </a:prstGeom>
          </p:spPr>
        </p:pic>
        <p:pic>
          <p:nvPicPr>
            <p:cNvPr id="21" name="Obraz 20"/>
            <p:cNvPicPr>
              <a:picLocks noChangeAspect="1"/>
            </p:cNvPicPr>
            <p:nvPr/>
          </p:nvPicPr>
          <p:blipFill rotWithShape="1">
            <a:blip r:embed="rId5"/>
            <a:srcRect l="5664" b="6997"/>
            <a:stretch/>
          </p:blipFill>
          <p:spPr>
            <a:xfrm>
              <a:off x="4567708" y="3244962"/>
              <a:ext cx="4060620" cy="3108213"/>
            </a:xfrm>
            <a:prstGeom prst="rect">
              <a:avLst/>
            </a:prstGeom>
          </p:spPr>
        </p:pic>
      </p:grpSp>
      <p:pic>
        <p:nvPicPr>
          <p:cNvPr id="22" name="Obraz 21"/>
          <p:cNvPicPr>
            <a:picLocks noChangeAspect="1"/>
          </p:cNvPicPr>
          <p:nvPr/>
        </p:nvPicPr>
        <p:blipFill rotWithShape="1">
          <a:blip r:embed="rId6"/>
          <a:srcRect t="6824" r="23750" b="9153"/>
          <a:stretch/>
        </p:blipFill>
        <p:spPr>
          <a:xfrm>
            <a:off x="7963538" y="-1"/>
            <a:ext cx="1095375" cy="684609"/>
          </a:xfrm>
          <a:prstGeom prst="rect">
            <a:avLst/>
          </a:prstGeom>
        </p:spPr>
      </p:pic>
      <p:sp>
        <p:nvSpPr>
          <p:cNvPr id="23" name="pole tekstowe 22"/>
          <p:cNvSpPr txBox="1"/>
          <p:nvPr/>
        </p:nvSpPr>
        <p:spPr>
          <a:xfrm>
            <a:off x="-1" y="0"/>
            <a:ext cx="8134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Zależność między liczbą gatunków i zagęszczeniem biegaczowatych i pająków naziemnych (na pułapkę) na polu marchwi a odległością od pasów kwietnych</a:t>
            </a:r>
            <a:endParaRPr lang="pl-PL" sz="2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786417" y="6242929"/>
            <a:ext cx="3895866" cy="380480"/>
          </a:xfrm>
          <a:prstGeom prst="rect">
            <a:avLst/>
          </a:prstGeom>
          <a:solidFill>
            <a:srgbClr val="FFFFFF"/>
          </a:solidFill>
        </p:spPr>
        <p:txBody>
          <a:bodyPr wrap="none" lIns="36000" tIns="36000" rIns="36000" bIns="36000" rtlCol="0">
            <a:spAutoFit/>
          </a:bodyPr>
          <a:lstStyle/>
          <a:p>
            <a:r>
              <a:rPr lang="pl-PL" sz="2000" dirty="0" smtClean="0"/>
              <a:t>0    4  12  29 12  4    0   4   12 29 62   </a:t>
            </a:r>
            <a:endParaRPr lang="pl-PL" sz="2000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4986941" y="6227830"/>
            <a:ext cx="3665874" cy="380480"/>
          </a:xfrm>
          <a:prstGeom prst="rect">
            <a:avLst/>
          </a:prstGeom>
          <a:solidFill>
            <a:srgbClr val="FFFFFF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l-PL" sz="2000" dirty="0"/>
              <a:t>0</a:t>
            </a:r>
            <a:r>
              <a:rPr lang="pl-PL" sz="2000" dirty="0" smtClean="0"/>
              <a:t>   4  12  29 12  4   0    4  12 29 62   </a:t>
            </a:r>
            <a:endParaRPr lang="pl-PL" sz="2000" dirty="0"/>
          </a:p>
        </p:txBody>
      </p:sp>
      <p:pic>
        <p:nvPicPr>
          <p:cNvPr id="27" name="Obraz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8050" y="934079"/>
            <a:ext cx="810178" cy="523875"/>
          </a:xfrm>
          <a:prstGeom prst="rect">
            <a:avLst/>
          </a:prstGeom>
        </p:spPr>
      </p:pic>
      <p:pic>
        <p:nvPicPr>
          <p:cNvPr id="28" name="Obraz 27"/>
          <p:cNvPicPr>
            <a:picLocks noChangeAspect="1"/>
          </p:cNvPicPr>
          <p:nvPr/>
        </p:nvPicPr>
        <p:blipFill rotWithShape="1">
          <a:blip r:embed="rId8"/>
          <a:srcRect t="16666" r="8594" b="5209"/>
          <a:stretch/>
        </p:blipFill>
        <p:spPr>
          <a:xfrm>
            <a:off x="786417" y="3491520"/>
            <a:ext cx="990683" cy="635053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378" y="934079"/>
            <a:ext cx="810178" cy="523875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 rotWithShape="1">
          <a:blip r:embed="rId8"/>
          <a:srcRect t="16666" r="8594" b="5209"/>
          <a:stretch/>
        </p:blipFill>
        <p:spPr>
          <a:xfrm>
            <a:off x="4895767" y="3491520"/>
            <a:ext cx="990683" cy="635053"/>
          </a:xfrm>
          <a:prstGeom prst="rect">
            <a:avLst/>
          </a:prstGeom>
        </p:spPr>
      </p:pic>
      <p:sp>
        <p:nvSpPr>
          <p:cNvPr id="31" name="pole tekstowe 30"/>
          <p:cNvSpPr txBox="1"/>
          <p:nvPr/>
        </p:nvSpPr>
        <p:spPr>
          <a:xfrm>
            <a:off x="2542828" y="6457890"/>
            <a:ext cx="3801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Odległość od pasów kwietnych (m)</a:t>
            </a:r>
            <a:endParaRPr lang="pl-PL" sz="20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1343206" y="779688"/>
            <a:ext cx="620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Liczba gatunków                                                              Zagęszczenie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38" name="Prostokąt 37"/>
          <p:cNvSpPr/>
          <p:nvPr/>
        </p:nvSpPr>
        <p:spPr>
          <a:xfrm>
            <a:off x="857251" y="1419225"/>
            <a:ext cx="142874" cy="1766309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8"/>
          <p:cNvSpPr/>
          <p:nvPr/>
        </p:nvSpPr>
        <p:spPr>
          <a:xfrm>
            <a:off x="857251" y="4583773"/>
            <a:ext cx="142874" cy="1623006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 39"/>
          <p:cNvSpPr/>
          <p:nvPr/>
        </p:nvSpPr>
        <p:spPr>
          <a:xfrm>
            <a:off x="5000553" y="5372100"/>
            <a:ext cx="138352" cy="855730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/>
          <p:cNvSpPr/>
          <p:nvPr/>
        </p:nvSpPr>
        <p:spPr>
          <a:xfrm>
            <a:off x="6915151" y="4208586"/>
            <a:ext cx="133349" cy="2000882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Prostokąt 41"/>
          <p:cNvSpPr/>
          <p:nvPr/>
        </p:nvSpPr>
        <p:spPr>
          <a:xfrm>
            <a:off x="2792972" y="1797948"/>
            <a:ext cx="145324" cy="1364586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Prostokąt 43"/>
          <p:cNvSpPr/>
          <p:nvPr/>
        </p:nvSpPr>
        <p:spPr>
          <a:xfrm>
            <a:off x="5010622" y="1532890"/>
            <a:ext cx="128283" cy="1629643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/>
          <p:cNvSpPr/>
          <p:nvPr/>
        </p:nvSpPr>
        <p:spPr>
          <a:xfrm>
            <a:off x="6924676" y="2524126"/>
            <a:ext cx="123824" cy="638408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Prostokąt 45"/>
          <p:cNvSpPr/>
          <p:nvPr/>
        </p:nvSpPr>
        <p:spPr>
          <a:xfrm>
            <a:off x="2814471" y="3920187"/>
            <a:ext cx="123825" cy="2281411"/>
          </a:xfrm>
          <a:prstGeom prst="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670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956463"/>
              </p:ext>
            </p:extLst>
          </p:nvPr>
        </p:nvGraphicFramePr>
        <p:xfrm>
          <a:off x="647700" y="1397000"/>
          <a:ext cx="8077200" cy="456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val="301133558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1383668357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985735671"/>
                    </a:ext>
                  </a:extLst>
                </a:gridCol>
              </a:tblGrid>
              <a:tr h="78365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Takson/grupa</a:t>
                      </a:r>
                      <a:r>
                        <a:rPr lang="pl-PL" sz="2000" baseline="0" dirty="0" smtClean="0"/>
                        <a:t> funkcjonalna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Pasy</a:t>
                      </a:r>
                      <a:r>
                        <a:rPr lang="pl-PL" sz="2000" baseline="0" dirty="0" smtClean="0"/>
                        <a:t> na polu marchwi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Pasy</a:t>
                      </a:r>
                      <a:r>
                        <a:rPr lang="pl-PL" sz="2000" baseline="0" dirty="0" smtClean="0"/>
                        <a:t> na polu żyta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454140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Biegaczowate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</a:t>
                      </a:r>
                      <a:endParaRPr lang="pl-PL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</a:t>
                      </a:r>
                      <a:endParaRPr kumimoji="0" lang="pl-PL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44438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Pająki</a:t>
                      </a:r>
                      <a:r>
                        <a:rPr lang="pl-PL" sz="2000" baseline="0" dirty="0" smtClean="0"/>
                        <a:t> naziemne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</a:t>
                      </a:r>
                      <a:endParaRPr kumimoji="0" lang="pl-PL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758594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Pająki</a:t>
                      </a:r>
                      <a:r>
                        <a:rPr lang="pl-PL" sz="2000" baseline="0" dirty="0" smtClean="0"/>
                        <a:t> </a:t>
                      </a:r>
                      <a:r>
                        <a:rPr lang="pl-PL" sz="2000" baseline="0" dirty="0" err="1" smtClean="0"/>
                        <a:t>naroślinne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B.d.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</a:t>
                      </a:r>
                      <a:endParaRPr lang="pl-PL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796842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Motyle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</a:t>
                      </a:r>
                      <a:endParaRPr lang="pl-PL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</a:t>
                      </a:r>
                      <a:endParaRPr kumimoji="0" lang="pl-PL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799422"/>
                  </a:ext>
                </a:extLst>
              </a:tr>
              <a:tr h="783656">
                <a:tc>
                  <a:txBody>
                    <a:bodyPr/>
                    <a:lstStyle/>
                    <a:p>
                      <a:r>
                        <a:rPr lang="pl-PL" sz="2000" dirty="0" err="1" smtClean="0"/>
                        <a:t>Naroślinne</a:t>
                      </a:r>
                      <a:r>
                        <a:rPr lang="pl-PL" sz="2000" baseline="0" dirty="0" smtClean="0"/>
                        <a:t> owady drapieżne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</a:t>
                      </a:r>
                      <a:endParaRPr lang="pl-PL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</a:t>
                      </a:r>
                      <a:endParaRPr kumimoji="0" lang="pl-PL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35602"/>
                  </a:ext>
                </a:extLst>
              </a:tr>
              <a:tr h="783656">
                <a:tc>
                  <a:txBody>
                    <a:bodyPr/>
                    <a:lstStyle/>
                    <a:p>
                      <a:r>
                        <a:rPr lang="pl-PL" sz="2000" dirty="0" err="1" smtClean="0"/>
                        <a:t>Naroślinne</a:t>
                      </a:r>
                      <a:r>
                        <a:rPr lang="pl-PL" sz="2000" baseline="0" dirty="0" smtClean="0"/>
                        <a:t> owady - </a:t>
                      </a:r>
                      <a:r>
                        <a:rPr lang="pl-PL" sz="2000" baseline="0" dirty="0" err="1" smtClean="0"/>
                        <a:t>parazytoidy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0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err="1" smtClean="0"/>
                        <a:t>B.d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220088"/>
                  </a:ext>
                </a:extLst>
              </a:tr>
              <a:tr h="442936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Owady zapylające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B.d.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>
                          <a:sym typeface="Wingdings" panose="05000000000000000000" pitchFamily="2" charset="2"/>
                        </a:rPr>
                        <a:t></a:t>
                      </a:r>
                      <a:endParaRPr lang="pl-PL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353813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647700" y="109635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Pasy kwietne jako </a:t>
            </a:r>
            <a:r>
              <a:rPr lang="pl-PL" sz="2400" b="1" dirty="0" smtClean="0">
                <a:solidFill>
                  <a:srgbClr val="C00000"/>
                </a:solidFill>
              </a:rPr>
              <a:t>ostoja </a:t>
            </a:r>
            <a:r>
              <a:rPr lang="pl-PL" sz="2400" dirty="0" smtClean="0"/>
              <a:t>bogatych gatunkowo i liczebnych populacji </a:t>
            </a:r>
            <a:r>
              <a:rPr lang="pl-PL" sz="2400" dirty="0" smtClean="0"/>
              <a:t>stawonogów. </a:t>
            </a:r>
            <a:r>
              <a:rPr lang="pl-PL" sz="2400" dirty="0" smtClean="0">
                <a:sym typeface="Wingdings" panose="05000000000000000000" pitchFamily="2" charset="2"/>
              </a:rPr>
              <a:t>- istotnie,  - bardzo istotnie, B.d. – brak danych, 0 – nieistotnie</a:t>
            </a:r>
            <a:endParaRPr lang="pl-PL" sz="2400" dirty="0" smtClean="0"/>
          </a:p>
          <a:p>
            <a:endParaRPr lang="pl-PL" sz="2400" dirty="0" smtClean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08914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11117</TotalTime>
  <Words>652</Words>
  <Application>Microsoft Office PowerPoint</Application>
  <PresentationFormat>Pokaz na ekranie (4:3)</PresentationFormat>
  <Paragraphs>121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Kujawa</dc:creator>
  <cp:lastModifiedBy>Krzysztof Kujawa</cp:lastModifiedBy>
  <cp:revision>93</cp:revision>
  <dcterms:created xsi:type="dcterms:W3CDTF">2019-09-04T07:47:24Z</dcterms:created>
  <dcterms:modified xsi:type="dcterms:W3CDTF">2020-10-30T07:21:58Z</dcterms:modified>
</cp:coreProperties>
</file>